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9" r:id="rId3"/>
    <p:sldId id="257" r:id="rId4"/>
    <p:sldId id="290" r:id="rId5"/>
    <p:sldId id="258" r:id="rId6"/>
    <p:sldId id="259" r:id="rId7"/>
    <p:sldId id="260" r:id="rId8"/>
    <p:sldId id="287" r:id="rId9"/>
    <p:sldId id="261" r:id="rId10"/>
    <p:sldId id="271" r:id="rId11"/>
    <p:sldId id="278" r:id="rId12"/>
    <p:sldId id="273" r:id="rId13"/>
    <p:sldId id="274" r:id="rId14"/>
    <p:sldId id="279" r:id="rId15"/>
    <p:sldId id="263" r:id="rId16"/>
    <p:sldId id="269" r:id="rId17"/>
    <p:sldId id="272" r:id="rId18"/>
    <p:sldId id="264" r:id="rId19"/>
    <p:sldId id="265" r:id="rId20"/>
    <p:sldId id="266" r:id="rId21"/>
    <p:sldId id="267" r:id="rId22"/>
    <p:sldId id="275" r:id="rId23"/>
    <p:sldId id="277" r:id="rId24"/>
    <p:sldId id="276" r:id="rId25"/>
    <p:sldId id="280" r:id="rId26"/>
    <p:sldId id="281" r:id="rId27"/>
    <p:sldId id="282" r:id="rId28"/>
    <p:sldId id="283" r:id="rId29"/>
    <p:sldId id="284" r:id="rId30"/>
    <p:sldId id="29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EFF"/>
    <a:srgbClr val="FEFFFF"/>
    <a:srgbClr val="F1FAFE"/>
    <a:srgbClr val="F7FCFE"/>
    <a:srgbClr val="040404"/>
    <a:srgbClr val="69D1F6"/>
    <a:srgbClr val="65CFF6"/>
    <a:srgbClr val="D4F2FC"/>
    <a:srgbClr val="979AC9"/>
    <a:srgbClr val="797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12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8"/>
            <a:ext cx="6517482" cy="2509213"/>
          </a:xfrm>
        </p:spPr>
        <p:txBody>
          <a:bodyPr anchor="b">
            <a:normAutofit/>
          </a:bodyPr>
          <a:lstStyle>
            <a:lvl1pPr algn="ctr">
              <a:defRPr sz="27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3"/>
            <a:ext cx="6517482" cy="1371599"/>
          </a:xfrm>
        </p:spPr>
        <p:txBody>
          <a:bodyPr>
            <a:normAutofit/>
          </a:bodyPr>
          <a:lstStyle>
            <a:lvl1pPr marL="0" indent="0" algn="ctr">
              <a:buNone/>
              <a:defRPr sz="1238">
                <a:solidFill>
                  <a:schemeClr val="bg1">
                    <a:lumMod val="50000"/>
                  </a:schemeClr>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1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9"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2"/>
            <a:ext cx="7773339" cy="3427245"/>
          </a:xfrm>
        </p:spPr>
        <p:txBody>
          <a:bodyPr anchor="ctr"/>
          <a:lstStyle>
            <a:lvl1pPr algn="ctr">
              <a:defRPr sz="1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1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788"/>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4" name="Text Placeholder 3"/>
          <p:cNvSpPr>
            <a:spLocks noGrp="1"/>
          </p:cNvSpPr>
          <p:nvPr>
            <p:ph type="body" sz="half" idx="2"/>
          </p:nvPr>
        </p:nvSpPr>
        <p:spPr>
          <a:xfrm>
            <a:off x="685331" y="4372799"/>
            <a:ext cx="7773339" cy="1421053"/>
          </a:xfrm>
        </p:spPr>
        <p:txBody>
          <a:bodyPr anchor="ctr">
            <a:normAutofit/>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751116" y="754166"/>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45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45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4"/>
            <a:ext cx="7773339" cy="2511835"/>
          </a:xfrm>
        </p:spPr>
        <p:txBody>
          <a:bodyPr anchor="b"/>
          <a:lstStyle>
            <a:lvl1pPr algn="ctr">
              <a:defRPr sz="1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8" name="Text Placeholder 3"/>
          <p:cNvSpPr>
            <a:spLocks noGrp="1"/>
          </p:cNvSpPr>
          <p:nvPr>
            <p:ph type="body" sz="half" idx="15"/>
          </p:nvPr>
        </p:nvSpPr>
        <p:spPr>
          <a:xfrm>
            <a:off x="685331" y="2943358"/>
            <a:ext cx="2474232" cy="2847845"/>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9" name="Text Placeholder 4"/>
          <p:cNvSpPr>
            <a:spLocks noGrp="1"/>
          </p:cNvSpPr>
          <p:nvPr>
            <p:ph type="body" sz="quarter" idx="3"/>
          </p:nvPr>
        </p:nvSpPr>
        <p:spPr>
          <a:xfrm>
            <a:off x="3339293" y="2367093"/>
            <a:ext cx="2468641" cy="576262"/>
          </a:xfrm>
        </p:spPr>
        <p:txBody>
          <a:bodyPr anchor="b">
            <a:noAutofit/>
          </a:bodyPr>
          <a:lstStyle>
            <a:lvl1pPr marL="0" indent="0" algn="ctr">
              <a:lnSpc>
                <a:spcPct val="85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0" name="Text Placeholder 3"/>
          <p:cNvSpPr>
            <a:spLocks noGrp="1"/>
          </p:cNvSpPr>
          <p:nvPr>
            <p:ph type="body" sz="half" idx="16"/>
          </p:nvPr>
        </p:nvSpPr>
        <p:spPr>
          <a:xfrm>
            <a:off x="3331013" y="2943358"/>
            <a:ext cx="2477513" cy="2847845"/>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2" name="Text Placeholder 3"/>
          <p:cNvSpPr>
            <a:spLocks noGrp="1"/>
          </p:cNvSpPr>
          <p:nvPr>
            <p:ph type="body" sz="half" idx="17"/>
          </p:nvPr>
        </p:nvSpPr>
        <p:spPr>
          <a:xfrm>
            <a:off x="5979974" y="2943358"/>
            <a:ext cx="2478696" cy="2847845"/>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2" y="4204820"/>
            <a:ext cx="2472307" cy="576262"/>
          </a:xfrm>
        </p:spPr>
        <p:txBody>
          <a:bodyPr anchor="b">
            <a:noAutofit/>
          </a:bodyPr>
          <a:lstStyle>
            <a:lvl1pPr marL="0" indent="0" algn="ctr">
              <a:lnSpc>
                <a:spcPct val="85000"/>
              </a:lnSpc>
              <a:buNone/>
              <a:defRPr sz="1238"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0" name="Picture Placeholder 2"/>
          <p:cNvSpPr>
            <a:spLocks noGrp="1" noChangeAspect="1"/>
          </p:cNvSpPr>
          <p:nvPr>
            <p:ph type="pic" idx="15"/>
          </p:nvPr>
        </p:nvSpPr>
        <p:spPr>
          <a:xfrm>
            <a:off x="685332"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1" name="Text Placeholder 3"/>
          <p:cNvSpPr>
            <a:spLocks noGrp="1"/>
          </p:cNvSpPr>
          <p:nvPr>
            <p:ph type="body" sz="half" idx="18"/>
          </p:nvPr>
        </p:nvSpPr>
        <p:spPr>
          <a:xfrm>
            <a:off x="685332" y="4781082"/>
            <a:ext cx="2472307" cy="1010118"/>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238"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3"/>
            <a:ext cx="2477514" cy="1010119"/>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25" name="Text Placeholder 4"/>
          <p:cNvSpPr>
            <a:spLocks noGrp="1"/>
          </p:cNvSpPr>
          <p:nvPr>
            <p:ph type="body" sz="quarter" idx="13"/>
          </p:nvPr>
        </p:nvSpPr>
        <p:spPr>
          <a:xfrm>
            <a:off x="5979975" y="4204820"/>
            <a:ext cx="2475511" cy="576262"/>
          </a:xfrm>
        </p:spPr>
        <p:txBody>
          <a:bodyPr anchor="b">
            <a:noAutofit/>
          </a:bodyPr>
          <a:lstStyle>
            <a:lvl1pPr marL="0" indent="0" algn="ctr">
              <a:lnSpc>
                <a:spcPct val="85000"/>
              </a:lnSpc>
              <a:buNone/>
              <a:defRPr sz="1238"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7" name="Text Placeholder 3"/>
          <p:cNvSpPr>
            <a:spLocks noGrp="1"/>
          </p:cNvSpPr>
          <p:nvPr>
            <p:ph type="body" sz="half" idx="20"/>
          </p:nvPr>
        </p:nvSpPr>
        <p:spPr>
          <a:xfrm>
            <a:off x="5979881" y="4781081"/>
            <a:ext cx="2478790" cy="1010121"/>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6"/>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6" y="609604"/>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4"/>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5"/>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6"/>
            <a:ext cx="7763814" cy="2736819"/>
          </a:xfrm>
        </p:spPr>
        <p:txBody>
          <a:bodyPr anchor="b">
            <a:normAutofit/>
          </a:bodyPr>
          <a:lstStyle>
            <a:lvl1pPr>
              <a:defRPr sz="225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60"/>
            <a:ext cx="7763814" cy="1368183"/>
          </a:xfrm>
        </p:spPr>
        <p:txBody>
          <a:bodyPr>
            <a:normAutofit/>
          </a:bodyPr>
          <a:lstStyle>
            <a:lvl1pPr marL="0" indent="0" algn="ctr">
              <a:buNone/>
              <a:defRPr sz="1125">
                <a:solidFill>
                  <a:schemeClr val="bg1">
                    <a:lumMod val="50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3" y="618520"/>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5"/>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5"/>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3" y="618520"/>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7" y="2371018"/>
            <a:ext cx="3655106" cy="679994"/>
          </a:xfrm>
        </p:spPr>
        <p:txBody>
          <a:bodyPr anchor="b">
            <a:noAutofit/>
          </a:bodyPr>
          <a:lstStyle>
            <a:lvl1pPr marL="0" indent="0">
              <a:lnSpc>
                <a:spcPct val="85000"/>
              </a:lnSpc>
              <a:buNone/>
              <a:defRPr sz="1463"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2" name="Content Placeholder 3"/>
          <p:cNvSpPr>
            <a:spLocks noGrp="1"/>
          </p:cNvSpPr>
          <p:nvPr>
            <p:ph sz="quarter" idx="13"/>
          </p:nvPr>
        </p:nvSpPr>
        <p:spPr>
          <a:xfrm>
            <a:off x="685332" y="3051015"/>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463"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3" name="Content Placeholder 5"/>
          <p:cNvSpPr>
            <a:spLocks noGrp="1"/>
          </p:cNvSpPr>
          <p:nvPr>
            <p:ph sz="quarter" idx="14"/>
          </p:nvPr>
        </p:nvSpPr>
        <p:spPr>
          <a:xfrm>
            <a:off x="4629151" y="3051015"/>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18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8" y="609603"/>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2" y="2632852"/>
            <a:ext cx="2951767" cy="3158348"/>
          </a:xfrm>
        </p:spPr>
        <p:txBody>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451227" cy="2023254"/>
          </a:xfrm>
        </p:spPr>
        <p:txBody>
          <a:bodyPr anchor="b"/>
          <a:lstStyle>
            <a:lvl1pPr algn="ctr">
              <a:defRPr sz="1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68603"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85347" y="2632855"/>
            <a:ext cx="4451212" cy="3158347"/>
          </a:xfrm>
        </p:spPr>
        <p:txBody>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lumMod val="110000"/>
              </a:schemeClr>
            </a:gs>
            <a:gs pos="100000">
              <a:srgbClr val="00B0F0"/>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3" y="618520"/>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6"/>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8"/>
            <a:ext cx="2057400" cy="365125"/>
          </a:xfrm>
          <a:prstGeom prst="rect">
            <a:avLst/>
          </a:prstGeom>
        </p:spPr>
        <p:txBody>
          <a:bodyPr vert="horz" lIns="91440" tIns="45720" rIns="91440" bIns="45720" rtlCol="0" anchor="ctr"/>
          <a:lstStyle>
            <a:lvl1pPr algn="r">
              <a:defRPr sz="563">
                <a:solidFill>
                  <a:schemeClr val="tx1"/>
                </a:solidFill>
              </a:defRPr>
            </a:lvl1pPr>
          </a:lstStyle>
          <a:p>
            <a:fld id="{48A87A34-81AB-432B-8DAE-1953F412C126}" type="datetimeFigureOut">
              <a:rPr lang="en-US" dirty="0"/>
              <a:pPr/>
              <a:t>2/12/2019</a:t>
            </a:fld>
            <a:endParaRPr lang="en-US" dirty="0"/>
          </a:p>
        </p:txBody>
      </p:sp>
      <p:sp>
        <p:nvSpPr>
          <p:cNvPr id="5" name="Footer Placeholder 4"/>
          <p:cNvSpPr>
            <a:spLocks noGrp="1"/>
          </p:cNvSpPr>
          <p:nvPr>
            <p:ph type="ftr" sz="quarter" idx="3"/>
          </p:nvPr>
        </p:nvSpPr>
        <p:spPr>
          <a:xfrm>
            <a:off x="685332" y="5883278"/>
            <a:ext cx="5004665" cy="365125"/>
          </a:xfrm>
          <a:prstGeom prst="rect">
            <a:avLst/>
          </a:prstGeom>
        </p:spPr>
        <p:txBody>
          <a:bodyPr vert="horz" lIns="91440" tIns="45720" rIns="91440" bIns="45720" rtlCol="0" anchor="ctr"/>
          <a:lstStyle>
            <a:lvl1pPr algn="l">
              <a:defRPr sz="563">
                <a:solidFill>
                  <a:schemeClr val="tx1"/>
                </a:solidFill>
              </a:defRPr>
            </a:lvl1pPr>
          </a:lstStyle>
          <a:p>
            <a:endParaRPr lang="en-US" dirty="0"/>
          </a:p>
        </p:txBody>
      </p:sp>
      <p:sp>
        <p:nvSpPr>
          <p:cNvPr id="6" name="Slide Number Placeholder 5"/>
          <p:cNvSpPr>
            <a:spLocks noGrp="1"/>
          </p:cNvSpPr>
          <p:nvPr>
            <p:ph type="sldNum" sz="quarter" idx="4"/>
          </p:nvPr>
        </p:nvSpPr>
        <p:spPr>
          <a:xfrm>
            <a:off x="7885510" y="5883278"/>
            <a:ext cx="573161" cy="365125"/>
          </a:xfrm>
          <a:prstGeom prst="rect">
            <a:avLst/>
          </a:prstGeom>
        </p:spPr>
        <p:txBody>
          <a:bodyPr vert="horz" lIns="91440" tIns="45720" rIns="91440" bIns="45720" rtlCol="0" anchor="ctr"/>
          <a:lstStyle>
            <a:lvl1pPr algn="r">
              <a:defRPr sz="563">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514350" rtl="0" eaLnBrk="1" latinLnBrk="0" hangingPunct="1">
        <a:lnSpc>
          <a:spcPct val="90000"/>
        </a:lnSpc>
        <a:spcBef>
          <a:spcPct val="0"/>
        </a:spcBef>
        <a:buNone/>
        <a:defRPr sz="2025" kern="1200" cap="all" baseline="0">
          <a:solidFill>
            <a:schemeClr val="tx1"/>
          </a:solidFill>
          <a:effectLst/>
          <a:latin typeface="+mj-lt"/>
          <a:ea typeface="+mj-ea"/>
          <a:cs typeface="+mj-cs"/>
        </a:defRPr>
      </a:lvl1pPr>
    </p:titleStyle>
    <p:bodyStyle>
      <a:lvl1pPr marL="128588" indent="-128588" algn="l" defTabSz="514350" rtl="0" eaLnBrk="1" latinLnBrk="0" hangingPunct="1">
        <a:lnSpc>
          <a:spcPct val="120000"/>
        </a:lnSpc>
        <a:spcBef>
          <a:spcPts val="563"/>
        </a:spcBef>
        <a:buClr>
          <a:schemeClr val="tx1"/>
        </a:buClr>
        <a:buFont typeface="Arial" panose="020B0604020202020204" pitchFamily="34" charset="0"/>
        <a:buChar char="•"/>
        <a:defRPr sz="1125" kern="1200" cap="all" baseline="0">
          <a:solidFill>
            <a:schemeClr val="tx1"/>
          </a:solidFill>
          <a:effectLst/>
          <a:latin typeface="+mn-lt"/>
          <a:ea typeface="+mn-ea"/>
          <a:cs typeface="+mn-cs"/>
        </a:defRPr>
      </a:lvl1pPr>
      <a:lvl2pPr marL="385763" indent="-128588" algn="l" defTabSz="514350" rtl="0" eaLnBrk="1" latinLnBrk="0" hangingPunct="1">
        <a:lnSpc>
          <a:spcPct val="120000"/>
        </a:lnSpc>
        <a:spcBef>
          <a:spcPts val="281"/>
        </a:spcBef>
        <a:buClr>
          <a:schemeClr val="tx1"/>
        </a:buClr>
        <a:buFont typeface="Arial" panose="020B0604020202020204" pitchFamily="34" charset="0"/>
        <a:buChar char="•"/>
        <a:defRPr sz="1013" kern="1200" cap="all" baseline="0">
          <a:solidFill>
            <a:schemeClr val="tx1"/>
          </a:solidFill>
          <a:effectLst/>
          <a:latin typeface="+mn-lt"/>
          <a:ea typeface="+mn-ea"/>
          <a:cs typeface="+mn-cs"/>
        </a:defRPr>
      </a:lvl2pPr>
      <a:lvl3pPr marL="642938" indent="-128588" algn="l" defTabSz="514350" rtl="0" eaLnBrk="1" latinLnBrk="0" hangingPunct="1">
        <a:lnSpc>
          <a:spcPct val="120000"/>
        </a:lnSpc>
        <a:spcBef>
          <a:spcPts val="281"/>
        </a:spcBef>
        <a:buClr>
          <a:schemeClr val="tx1"/>
        </a:buClr>
        <a:buFont typeface="Arial" panose="020B0604020202020204" pitchFamily="34" charset="0"/>
        <a:buChar char="•"/>
        <a:defRPr sz="900" kern="1200" cap="all" baseline="0">
          <a:solidFill>
            <a:schemeClr val="tx1"/>
          </a:solidFill>
          <a:effectLst/>
          <a:latin typeface="+mn-lt"/>
          <a:ea typeface="+mn-ea"/>
          <a:cs typeface="+mn-cs"/>
        </a:defRPr>
      </a:lvl3pPr>
      <a:lvl4pPr marL="900113" indent="-128588" algn="l" defTabSz="514350" rtl="0" eaLnBrk="1" latinLnBrk="0" hangingPunct="1">
        <a:lnSpc>
          <a:spcPct val="120000"/>
        </a:lnSpc>
        <a:spcBef>
          <a:spcPts val="281"/>
        </a:spcBef>
        <a:buClr>
          <a:schemeClr val="tx1"/>
        </a:buClr>
        <a:buFont typeface="Arial" panose="020B0604020202020204" pitchFamily="34" charset="0"/>
        <a:buChar char="•"/>
        <a:defRPr sz="788" kern="1200" cap="all" baseline="0">
          <a:solidFill>
            <a:schemeClr val="tx1"/>
          </a:solidFill>
          <a:effectLst/>
          <a:latin typeface="+mn-lt"/>
          <a:ea typeface="+mn-ea"/>
          <a:cs typeface="+mn-cs"/>
        </a:defRPr>
      </a:lvl4pPr>
      <a:lvl5pPr marL="1157288" indent="-128588" algn="l" defTabSz="514350" rtl="0" eaLnBrk="1" latinLnBrk="0" hangingPunct="1">
        <a:lnSpc>
          <a:spcPct val="120000"/>
        </a:lnSpc>
        <a:spcBef>
          <a:spcPts val="281"/>
        </a:spcBef>
        <a:buClr>
          <a:schemeClr val="tx1"/>
        </a:buClr>
        <a:buFont typeface="Arial" panose="020B0604020202020204" pitchFamily="34" charset="0"/>
        <a:buChar char="•"/>
        <a:defRPr sz="788" kern="1200" cap="all" baseline="0">
          <a:solidFill>
            <a:schemeClr val="tx1"/>
          </a:solidFill>
          <a:effectLst/>
          <a:latin typeface="+mn-lt"/>
          <a:ea typeface="+mn-ea"/>
          <a:cs typeface="+mn-cs"/>
        </a:defRPr>
      </a:lvl5pPr>
      <a:lvl6pPr marL="1414463" indent="-128588" algn="l" defTabSz="514350" rtl="0" eaLnBrk="1" latinLnBrk="0" hangingPunct="1">
        <a:lnSpc>
          <a:spcPct val="120000"/>
        </a:lnSpc>
        <a:spcBef>
          <a:spcPts val="281"/>
        </a:spcBef>
        <a:buClr>
          <a:schemeClr val="tx1"/>
        </a:buClr>
        <a:buFont typeface="Arial" panose="020B0604020202020204" pitchFamily="34" charset="0"/>
        <a:buChar char="•"/>
        <a:defRPr sz="788" kern="1200" cap="all" baseline="0">
          <a:solidFill>
            <a:schemeClr val="tx1"/>
          </a:solidFill>
          <a:effectLst/>
          <a:latin typeface="+mn-lt"/>
          <a:ea typeface="+mn-ea"/>
          <a:cs typeface="+mn-cs"/>
        </a:defRPr>
      </a:lvl6pPr>
      <a:lvl7pPr marL="1671638" indent="-128588" algn="l" defTabSz="514350" rtl="0" eaLnBrk="1" latinLnBrk="0" hangingPunct="1">
        <a:lnSpc>
          <a:spcPct val="120000"/>
        </a:lnSpc>
        <a:spcBef>
          <a:spcPts val="281"/>
        </a:spcBef>
        <a:buClr>
          <a:schemeClr val="tx1"/>
        </a:buClr>
        <a:buFont typeface="Arial" panose="020B0604020202020204" pitchFamily="34" charset="0"/>
        <a:buChar char="•"/>
        <a:defRPr sz="788" kern="1200" cap="all" baseline="0">
          <a:solidFill>
            <a:schemeClr val="tx1"/>
          </a:solidFill>
          <a:effectLst/>
          <a:latin typeface="+mn-lt"/>
          <a:ea typeface="+mn-ea"/>
          <a:cs typeface="+mn-cs"/>
        </a:defRPr>
      </a:lvl7pPr>
      <a:lvl8pPr marL="1928813" indent="-128588" algn="l" defTabSz="514350" rtl="0" eaLnBrk="1" latinLnBrk="0" hangingPunct="1">
        <a:lnSpc>
          <a:spcPct val="120000"/>
        </a:lnSpc>
        <a:spcBef>
          <a:spcPts val="281"/>
        </a:spcBef>
        <a:buClr>
          <a:schemeClr val="tx1"/>
        </a:buClr>
        <a:buFont typeface="Arial" panose="020B0604020202020204" pitchFamily="34" charset="0"/>
        <a:buChar char="•"/>
        <a:defRPr sz="788" kern="1200" cap="all" baseline="0">
          <a:solidFill>
            <a:schemeClr val="tx1"/>
          </a:solidFill>
          <a:effectLst/>
          <a:latin typeface="+mn-lt"/>
          <a:ea typeface="+mn-ea"/>
          <a:cs typeface="+mn-cs"/>
        </a:defRPr>
      </a:lvl8pPr>
      <a:lvl9pPr marL="2185988" indent="-128588" algn="l" defTabSz="514350" rtl="0" eaLnBrk="1" latinLnBrk="0" hangingPunct="1">
        <a:lnSpc>
          <a:spcPct val="120000"/>
        </a:lnSpc>
        <a:spcBef>
          <a:spcPts val="281"/>
        </a:spcBef>
        <a:buClr>
          <a:schemeClr val="tx1"/>
        </a:buClr>
        <a:buFont typeface="Arial" panose="020B0604020202020204" pitchFamily="34" charset="0"/>
        <a:buChar char="•"/>
        <a:defRPr sz="788" kern="1200" cap="all" baseline="0">
          <a:solidFill>
            <a:schemeClr val="tx1"/>
          </a:solidFill>
          <a:effectLst/>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ideo" Target="https://www.youtube.com/embed/tp6UkqIwVfk" TargetMode="External"/><Relationship Id="rId5" Type="http://schemas.openxmlformats.org/officeDocument/2006/relationships/image" Target="../media/image33.jpe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893" y="8847"/>
            <a:ext cx="9108213" cy="6840305"/>
          </a:xfrm>
          <a:prstGeom prst="rect">
            <a:avLst/>
          </a:prstGeom>
        </p:spPr>
      </p:pic>
      <p:sp>
        <p:nvSpPr>
          <p:cNvPr id="2" name="Title 1"/>
          <p:cNvSpPr>
            <a:spLocks noGrp="1"/>
          </p:cNvSpPr>
          <p:nvPr>
            <p:ph type="ctrTitle"/>
          </p:nvPr>
        </p:nvSpPr>
        <p:spPr>
          <a:xfrm>
            <a:off x="1313259" y="1300789"/>
            <a:ext cx="6517482" cy="1188412"/>
          </a:xfrm>
        </p:spPr>
        <p:txBody>
          <a:bodyPr>
            <a:normAutofit/>
          </a:bodyPr>
          <a:lstStyle/>
          <a:p>
            <a:r>
              <a:rPr lang="en-US" sz="4000" b="1" dirty="0" smtClean="0">
                <a:solidFill>
                  <a:schemeClr val="bg1"/>
                </a:solidFill>
              </a:rPr>
              <a:t>Reasons For the Seasons</a:t>
            </a:r>
            <a:endParaRPr lang="en-US" sz="4000" b="1" dirty="0">
              <a:solidFill>
                <a:schemeClr val="bg1"/>
              </a:solidFill>
            </a:endParaRPr>
          </a:p>
        </p:txBody>
      </p:sp>
      <p:sp>
        <p:nvSpPr>
          <p:cNvPr id="3" name="Subtitle 2"/>
          <p:cNvSpPr>
            <a:spLocks noGrp="1"/>
          </p:cNvSpPr>
          <p:nvPr>
            <p:ph type="subTitle" idx="1"/>
          </p:nvPr>
        </p:nvSpPr>
        <p:spPr>
          <a:xfrm>
            <a:off x="17893" y="5477553"/>
            <a:ext cx="4744642" cy="1371599"/>
          </a:xfrm>
        </p:spPr>
        <p:txBody>
          <a:bodyPr numCol="3">
            <a:normAutofit/>
          </a:bodyPr>
          <a:lstStyle/>
          <a:p>
            <a:r>
              <a:rPr lang="en-US" b="1" dirty="0" smtClean="0">
                <a:solidFill>
                  <a:schemeClr val="tx1"/>
                </a:solidFill>
              </a:rPr>
              <a:t>Vocabulary</a:t>
            </a:r>
          </a:p>
          <a:p>
            <a:r>
              <a:rPr lang="en-US" b="1" dirty="0" smtClean="0">
                <a:solidFill>
                  <a:schemeClr val="tx1"/>
                </a:solidFill>
              </a:rPr>
              <a:t>Eccentricity</a:t>
            </a:r>
          </a:p>
          <a:p>
            <a:r>
              <a:rPr lang="en-US" b="1" dirty="0" smtClean="0">
                <a:solidFill>
                  <a:schemeClr val="tx1"/>
                </a:solidFill>
              </a:rPr>
              <a:t>Obliquity</a:t>
            </a:r>
          </a:p>
          <a:p>
            <a:r>
              <a:rPr lang="en-US" b="1" dirty="0" smtClean="0">
                <a:solidFill>
                  <a:schemeClr val="tx1"/>
                </a:solidFill>
              </a:rPr>
              <a:t>Precession</a:t>
            </a:r>
          </a:p>
          <a:p>
            <a:r>
              <a:rPr lang="en-US" b="1" dirty="0" smtClean="0">
                <a:solidFill>
                  <a:schemeClr val="tx1"/>
                </a:solidFill>
              </a:rPr>
              <a:t>Insolation</a:t>
            </a:r>
          </a:p>
          <a:p>
            <a:r>
              <a:rPr lang="en-US" b="1" dirty="0" smtClean="0">
                <a:solidFill>
                  <a:schemeClr val="tx1"/>
                </a:solidFill>
              </a:rPr>
              <a:t>Milankovitch Cycles</a:t>
            </a:r>
          </a:p>
          <a:p>
            <a:r>
              <a:rPr lang="en-US" b="1" dirty="0" smtClean="0">
                <a:solidFill>
                  <a:schemeClr val="tx1"/>
                </a:solidFill>
              </a:rPr>
              <a:t>Axial precession</a:t>
            </a:r>
          </a:p>
          <a:p>
            <a:r>
              <a:rPr lang="en-US" b="1" dirty="0" smtClean="0">
                <a:solidFill>
                  <a:schemeClr val="tx1"/>
                </a:solidFill>
              </a:rPr>
              <a:t>Orbital precession</a:t>
            </a:r>
          </a:p>
          <a:p>
            <a:r>
              <a:rPr lang="en-US" b="1" dirty="0" smtClean="0">
                <a:solidFill>
                  <a:schemeClr val="tx1"/>
                </a:solidFill>
              </a:rPr>
              <a:t>Solstice</a:t>
            </a:r>
          </a:p>
          <a:p>
            <a:r>
              <a:rPr lang="en-US" b="1" dirty="0" smtClean="0">
                <a:solidFill>
                  <a:schemeClr val="tx1"/>
                </a:solidFill>
              </a:rPr>
              <a:t>Equinox</a:t>
            </a:r>
          </a:p>
          <a:p>
            <a:r>
              <a:rPr lang="en-US" b="1" dirty="0" smtClean="0">
                <a:solidFill>
                  <a:schemeClr val="tx1"/>
                </a:solidFill>
              </a:rPr>
              <a:t>Ellipse </a:t>
            </a:r>
            <a:endParaRPr lang="en-US" b="1" dirty="0">
              <a:solidFill>
                <a:schemeClr val="tx1"/>
              </a:solidFill>
            </a:endParaRPr>
          </a:p>
        </p:txBody>
      </p:sp>
    </p:spTree>
    <p:extLst>
      <p:ext uri="{BB962C8B-B14F-4D97-AF65-F5344CB8AC3E}">
        <p14:creationId xmlns:p14="http://schemas.microsoft.com/office/powerpoint/2010/main" val="3722376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615057"/>
          </a:xfrm>
        </p:spPr>
        <p:txBody>
          <a:bodyPr>
            <a:normAutofit/>
          </a:bodyPr>
          <a:lstStyle/>
          <a:p>
            <a:r>
              <a:rPr lang="en-US" sz="3200" dirty="0" smtClean="0"/>
              <a:t>Our (round) Planet’s Rotation</a:t>
            </a:r>
            <a:endParaRPr lang="en-US" sz="3200" dirty="0"/>
          </a:p>
        </p:txBody>
      </p:sp>
      <p:sp>
        <p:nvSpPr>
          <p:cNvPr id="6" name="Content Placeholder 5"/>
          <p:cNvSpPr>
            <a:spLocks noGrp="1"/>
          </p:cNvSpPr>
          <p:nvPr>
            <p:ph sz="quarter" idx="13"/>
          </p:nvPr>
        </p:nvSpPr>
        <p:spPr>
          <a:xfrm>
            <a:off x="224288" y="1233577"/>
            <a:ext cx="3562708" cy="5524913"/>
          </a:xfrm>
        </p:spPr>
        <p:txBody>
          <a:bodyPr>
            <a:normAutofit fontScale="85000" lnSpcReduction="10000"/>
          </a:bodyPr>
          <a:lstStyle/>
          <a:p>
            <a:r>
              <a:rPr lang="en-US" sz="2400" dirty="0" smtClean="0"/>
              <a:t>It is also no surprise the our planet spins, called rotation.</a:t>
            </a:r>
          </a:p>
          <a:p>
            <a:r>
              <a:rPr lang="en-US" sz="2400" dirty="0" smtClean="0"/>
              <a:t>It takes 24-hours for our planet to make one full rotation.</a:t>
            </a:r>
          </a:p>
          <a:p>
            <a:pPr lvl="1"/>
            <a:r>
              <a:rPr lang="en-US" sz="2288" dirty="0" smtClean="0"/>
              <a:t>Meaning, it takes 24-hr for a spot on the Earth facing the sun to face the sun again.</a:t>
            </a:r>
          </a:p>
          <a:p>
            <a:r>
              <a:rPr lang="en-US" sz="2400" dirty="0" smtClean="0"/>
              <a:t>This gives us day when we’re facing the sun and night when we’re not.</a:t>
            </a:r>
          </a:p>
          <a:p>
            <a:r>
              <a:rPr lang="en-US" sz="2400" dirty="0" smtClean="0"/>
              <a:t>The earth rotates toward the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996" y="1233577"/>
            <a:ext cx="5109978" cy="3289181"/>
          </a:xfrm>
          <a:prstGeom prst="rect">
            <a:avLst/>
          </a:prstGeom>
        </p:spPr>
      </p:pic>
      <p:sp>
        <p:nvSpPr>
          <p:cNvPr id="4" name="Rectangle 3"/>
          <p:cNvSpPr/>
          <p:nvPr/>
        </p:nvSpPr>
        <p:spPr>
          <a:xfrm>
            <a:off x="3786996" y="4592656"/>
            <a:ext cx="5109977" cy="1865126"/>
          </a:xfrm>
          <a:prstGeom prst="rect">
            <a:avLst/>
          </a:prstGeom>
        </p:spPr>
        <p:txBody>
          <a:bodyPr>
            <a:normAutofit fontScale="92500" lnSpcReduction="20000"/>
          </a:bodyPr>
          <a:lstStyle/>
          <a:p>
            <a:pPr marL="128588" lvl="0" indent="-128588" defTabSz="514350">
              <a:lnSpc>
                <a:spcPct val="120000"/>
              </a:lnSpc>
              <a:spcBef>
                <a:spcPts val="563"/>
              </a:spcBef>
              <a:buClr>
                <a:prstClr val="black"/>
              </a:buClr>
              <a:buFont typeface="Arial" panose="020B0604020202020204" pitchFamily="34" charset="0"/>
              <a:buChar char="•"/>
            </a:pPr>
            <a:r>
              <a:rPr lang="en-US" sz="2400" cap="all" dirty="0" smtClean="0">
                <a:solidFill>
                  <a:prstClr val="black"/>
                </a:solidFill>
              </a:rPr>
              <a:t>the curvature and rotation of the earth creates variable insolation.</a:t>
            </a:r>
          </a:p>
          <a:p>
            <a:pPr marL="128588" lvl="0" indent="-128588" defTabSz="514350">
              <a:lnSpc>
                <a:spcPct val="120000"/>
              </a:lnSpc>
              <a:spcBef>
                <a:spcPts val="563"/>
              </a:spcBef>
              <a:buClr>
                <a:prstClr val="black"/>
              </a:buClr>
              <a:buFont typeface="Arial" panose="020B0604020202020204" pitchFamily="34" charset="0"/>
              <a:buChar char="•"/>
            </a:pPr>
            <a:r>
              <a:rPr lang="en-US" sz="2400" u="sng" cap="all" dirty="0" smtClean="0">
                <a:solidFill>
                  <a:prstClr val="black"/>
                </a:solidFill>
              </a:rPr>
              <a:t>Insolation: The amount of solar radiation any given area is exposed to.</a:t>
            </a:r>
            <a:endParaRPr lang="en-US" sz="2400" u="sng" cap="all" dirty="0">
              <a:solidFill>
                <a:prstClr val="black"/>
              </a:solidFill>
            </a:endParaRPr>
          </a:p>
        </p:txBody>
      </p:sp>
    </p:spTree>
    <p:extLst>
      <p:ext uri="{BB962C8B-B14F-4D97-AF65-F5344CB8AC3E}">
        <p14:creationId xmlns:p14="http://schemas.microsoft.com/office/powerpoint/2010/main" val="879574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1"/>
            <a:ext cx="7773338" cy="649562"/>
          </a:xfrm>
        </p:spPr>
        <p:txBody>
          <a:bodyPr>
            <a:normAutofit/>
          </a:bodyPr>
          <a:lstStyle/>
          <a:p>
            <a:r>
              <a:rPr lang="en-US" sz="3200" dirty="0" smtClean="0"/>
              <a:t>Earth’s Orbit</a:t>
            </a:r>
            <a:endParaRPr lang="en-US" sz="3200" dirty="0"/>
          </a:p>
        </p:txBody>
      </p:sp>
      <p:sp>
        <p:nvSpPr>
          <p:cNvPr id="3" name="Content Placeholder 2"/>
          <p:cNvSpPr>
            <a:spLocks noGrp="1"/>
          </p:cNvSpPr>
          <p:nvPr>
            <p:ph sz="quarter" idx="13"/>
          </p:nvPr>
        </p:nvSpPr>
        <p:spPr>
          <a:xfrm>
            <a:off x="685330" y="1475117"/>
            <a:ext cx="7772870" cy="2139351"/>
          </a:xfrm>
        </p:spPr>
        <p:txBody>
          <a:bodyPr>
            <a:normAutofit fontScale="92500" lnSpcReduction="10000"/>
          </a:bodyPr>
          <a:lstStyle/>
          <a:p>
            <a:r>
              <a:rPr lang="en-US" sz="2400" dirty="0" smtClean="0"/>
              <a:t>It is also not a surprise that our round, rotating planet also orbits around the sun.</a:t>
            </a:r>
          </a:p>
          <a:p>
            <a:r>
              <a:rPr lang="en-US" sz="2400" dirty="0" smtClean="0"/>
              <a:t>There are specifics that we need to discuss to better understand the seasonal changes our planet goes through.</a:t>
            </a:r>
            <a:endParaRPr lang="en-US" sz="2400" dirty="0"/>
          </a:p>
        </p:txBody>
      </p:sp>
      <p:sp>
        <p:nvSpPr>
          <p:cNvPr id="6" name="Oval 5"/>
          <p:cNvSpPr>
            <a:spLocks noChangeAspect="1"/>
          </p:cNvSpPr>
          <p:nvPr/>
        </p:nvSpPr>
        <p:spPr>
          <a:xfrm>
            <a:off x="3441940" y="3459192"/>
            <a:ext cx="1949570" cy="1949570"/>
          </a:xfrm>
          <a:prstGeom prst="ellipse">
            <a:avLst/>
          </a:prstGeom>
          <a:gradFill flip="none" rotWithShape="1">
            <a:gsLst>
              <a:gs pos="0">
                <a:srgbClr val="FFFF00"/>
              </a:gs>
              <a:gs pos="50000">
                <a:srgbClr val="FFC000"/>
              </a:gs>
              <a:gs pos="100000">
                <a:srgbClr val="C00000"/>
              </a:gs>
            </a:gsLst>
            <a:path path="circle">
              <a:fillToRect l="50000" t="50000" r="50000" b="50000"/>
            </a:path>
            <a:tileRect/>
          </a:gradFill>
          <a:ln>
            <a:noFill/>
          </a:ln>
          <a:effectLst>
            <a:outerShdw blurRad="63500" sx="102000" sy="102000" algn="ctr"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2326" b="97252" l="1899" r="98523"/>
                    </a14:imgEffect>
                  </a14:imgLayer>
                </a14:imgProps>
              </a:ext>
              <a:ext uri="{28A0092B-C50C-407E-A947-70E740481C1C}">
                <a14:useLocalDpi xmlns:a14="http://schemas.microsoft.com/office/drawing/2010/main" val="0"/>
              </a:ext>
            </a:extLst>
          </a:blip>
          <a:stretch>
            <a:fillRect/>
          </a:stretch>
        </p:blipFill>
        <p:spPr>
          <a:xfrm>
            <a:off x="1658968" y="4689892"/>
            <a:ext cx="1440780" cy="1437740"/>
          </a:xfrm>
          <a:prstGeom prst="rect">
            <a:avLst/>
          </a:prstGeom>
        </p:spPr>
      </p:pic>
    </p:spTree>
    <p:extLst>
      <p:ext uri="{BB962C8B-B14F-4D97-AF65-F5344CB8AC3E}">
        <p14:creationId xmlns:p14="http://schemas.microsoft.com/office/powerpoint/2010/main" val="160937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childTnLst>
                                    <p:animMotion origin="layout" path="M 0.22917 2.59259E-6 C 0.46268 2.59259E-6 0.65295 -0.10648 0.65295 -0.23704 C 0.65295 -0.36713 0.46268 -0.47292 0.22917 -0.47292 C -0.00434 -0.47292 -0.19427 -0.36713 -0.19427 -0.23704 C -0.19427 -0.10648 -0.00434 2.59259E-6 0.22917 2.59259E-6 Z " pathEditMode="relative" rAng="0" ptsTypes="AAAAA">
                                      <p:cBhvr>
                                        <p:cTn id="6" dur="3000" fill="hold"/>
                                        <p:tgtEl>
                                          <p:spTgt spid="5"/>
                                        </p:tgtEl>
                                        <p:attrNameLst>
                                          <p:attrName>ppt_x</p:attrName>
                                          <p:attrName>ppt_y</p:attrName>
                                        </p:attrNameLst>
                                      </p:cBhvr>
                                      <p:rCtr x="17" y="-2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94" y="212121"/>
            <a:ext cx="7773338" cy="1248380"/>
          </a:xfrm>
        </p:spPr>
        <p:txBody>
          <a:bodyPr>
            <a:normAutofit/>
          </a:bodyPr>
          <a:lstStyle/>
          <a:p>
            <a:r>
              <a:rPr lang="en-US" sz="2800" dirty="0" smtClean="0"/>
              <a:t>Question: What do you think? Which path does our planet take as it orbits the sun? is it a circular path or elliptical? </a:t>
            </a:r>
            <a:endParaRPr lang="en-US" sz="2800" dirty="0"/>
          </a:p>
        </p:txBody>
      </p:sp>
      <p:sp>
        <p:nvSpPr>
          <p:cNvPr id="3" name="Content Placeholder 2"/>
          <p:cNvSpPr>
            <a:spLocks noGrp="1"/>
          </p:cNvSpPr>
          <p:nvPr>
            <p:ph sz="quarter" idx="13"/>
          </p:nvPr>
        </p:nvSpPr>
        <p:spPr>
          <a:xfrm>
            <a:off x="4518863" y="1460502"/>
            <a:ext cx="4478489" cy="5259476"/>
          </a:xfrm>
        </p:spPr>
        <p:txBody>
          <a:bodyPr>
            <a:normAutofit fontScale="85000" lnSpcReduction="20000"/>
          </a:bodyPr>
          <a:lstStyle/>
          <a:p>
            <a:r>
              <a:rPr lang="en-US" sz="2400" u="sng" dirty="0"/>
              <a:t>The plane of orbit is the path that the earth takes as it travels through space around the sun. </a:t>
            </a:r>
          </a:p>
          <a:p>
            <a:r>
              <a:rPr lang="en-US" sz="2400" u="sng" dirty="0" smtClean="0"/>
              <a:t>Our planet’s orbital Path is an imperfect Ellipse</a:t>
            </a:r>
            <a:r>
              <a:rPr lang="en-US" sz="2400" dirty="0" smtClean="0"/>
              <a:t>, but this changes.</a:t>
            </a:r>
          </a:p>
          <a:p>
            <a:r>
              <a:rPr lang="en-US" sz="2400" u="sng" dirty="0" smtClean="0"/>
              <a:t>Eccentricity is the deviation </a:t>
            </a:r>
            <a:r>
              <a:rPr lang="en-US" sz="2400" u="sng" dirty="0"/>
              <a:t>of a curve or orbit from </a:t>
            </a:r>
            <a:r>
              <a:rPr lang="en-US" sz="2400" u="sng" dirty="0" smtClean="0"/>
              <a:t>a perfect circle</a:t>
            </a:r>
          </a:p>
          <a:p>
            <a:r>
              <a:rPr lang="en-US" sz="2400" dirty="0" smtClean="0"/>
              <a:t>referring to the shape of the earth’s orbit, its </a:t>
            </a:r>
            <a:r>
              <a:rPr lang="en-US" sz="2400" u="sng" dirty="0" smtClean="0"/>
              <a:t>eccentricity fluctuates slowly between being almost circular to more elliptical</a:t>
            </a:r>
            <a:r>
              <a:rPr lang="en-US" sz="2400" dirty="0" smtClean="0"/>
              <a:t>.</a:t>
            </a:r>
          </a:p>
          <a:p>
            <a:r>
              <a:rPr lang="en-US" sz="2400" dirty="0" smtClean="0"/>
              <a:t>It </a:t>
            </a:r>
            <a:r>
              <a:rPr lang="en-US" sz="2400" u="sng" dirty="0" smtClean="0"/>
              <a:t>takes about 100,000 years </a:t>
            </a:r>
            <a:r>
              <a:rPr lang="en-US" sz="2400" dirty="0" smtClean="0"/>
              <a:t>for is to make one full cycle.</a:t>
            </a:r>
            <a:endParaRPr lang="en-US" sz="2400" dirty="0"/>
          </a:p>
        </p:txBody>
      </p:sp>
      <p:pic>
        <p:nvPicPr>
          <p:cNvPr id="4" name="Picture 3"/>
          <p:cNvPicPr>
            <a:picLocks noChangeAspect="1"/>
          </p:cNvPicPr>
          <p:nvPr/>
        </p:nvPicPr>
        <p:blipFill>
          <a:blip r:embed="rId2"/>
          <a:stretch>
            <a:fillRect/>
          </a:stretch>
        </p:blipFill>
        <p:spPr>
          <a:xfrm>
            <a:off x="146652" y="2070100"/>
            <a:ext cx="4372211" cy="3237047"/>
          </a:xfrm>
          <a:prstGeom prst="rect">
            <a:avLst/>
          </a:prstGeom>
        </p:spPr>
      </p:pic>
      <p:sp>
        <p:nvSpPr>
          <p:cNvPr id="5" name="TextBox 4"/>
          <p:cNvSpPr txBox="1"/>
          <p:nvPr/>
        </p:nvSpPr>
        <p:spPr>
          <a:xfrm>
            <a:off x="317500" y="5689600"/>
            <a:ext cx="4202945" cy="646331"/>
          </a:xfrm>
          <a:prstGeom prst="rect">
            <a:avLst/>
          </a:prstGeom>
          <a:noFill/>
        </p:spPr>
        <p:txBody>
          <a:bodyPr wrap="none" rtlCol="0">
            <a:spAutoFit/>
          </a:bodyPr>
          <a:lstStyle/>
          <a:p>
            <a:r>
              <a:rPr lang="en-US" dirty="0" smtClean="0"/>
              <a:t>Zero Eccentricity means a perfect circle</a:t>
            </a:r>
          </a:p>
          <a:p>
            <a:r>
              <a:rPr lang="en-US" dirty="0" smtClean="0"/>
              <a:t>As eccentricity increases, the ellipse flattens.</a:t>
            </a:r>
            <a:endParaRPr lang="en-US" dirty="0"/>
          </a:p>
        </p:txBody>
      </p:sp>
    </p:spTree>
    <p:extLst>
      <p:ext uri="{BB962C8B-B14F-4D97-AF65-F5344CB8AC3E}">
        <p14:creationId xmlns:p14="http://schemas.microsoft.com/office/powerpoint/2010/main" val="299770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1"/>
            <a:ext cx="7773338" cy="1235034"/>
          </a:xfrm>
        </p:spPr>
        <p:txBody>
          <a:bodyPr>
            <a:normAutofit fontScale="90000"/>
          </a:bodyPr>
          <a:lstStyle/>
          <a:p>
            <a:r>
              <a:rPr lang="en-US" sz="2800" dirty="0" smtClean="0"/>
              <a:t>Question: What do you think? Is the distance from the Earth to the Sun Constant or does it change?</a:t>
            </a:r>
            <a:endParaRPr lang="en-US" sz="2800" dirty="0"/>
          </a:p>
        </p:txBody>
      </p:sp>
      <p:pic>
        <p:nvPicPr>
          <p:cNvPr id="4" name="Picture 3"/>
          <p:cNvPicPr>
            <a:picLocks noChangeAspect="1"/>
          </p:cNvPicPr>
          <p:nvPr/>
        </p:nvPicPr>
        <p:blipFill>
          <a:blip r:embed="rId2"/>
          <a:stretch>
            <a:fillRect/>
          </a:stretch>
        </p:blipFill>
        <p:spPr>
          <a:xfrm>
            <a:off x="685333" y="1853554"/>
            <a:ext cx="7776171" cy="4762906"/>
          </a:xfrm>
          <a:prstGeom prst="rect">
            <a:avLst/>
          </a:prstGeom>
        </p:spPr>
      </p:pic>
      <p:sp>
        <p:nvSpPr>
          <p:cNvPr id="3" name="Content Placeholder 2"/>
          <p:cNvSpPr>
            <a:spLocks noGrp="1"/>
          </p:cNvSpPr>
          <p:nvPr>
            <p:ph sz="quarter" idx="13"/>
          </p:nvPr>
        </p:nvSpPr>
        <p:spPr>
          <a:xfrm>
            <a:off x="258793" y="1759789"/>
            <a:ext cx="3269410" cy="1917941"/>
          </a:xfrm>
          <a:solidFill>
            <a:srgbClr val="D4F2FC"/>
          </a:solidFill>
        </p:spPr>
        <p:txBody>
          <a:bodyPr>
            <a:noAutofit/>
          </a:bodyPr>
          <a:lstStyle/>
          <a:p>
            <a:r>
              <a:rPr lang="en-US" sz="1800" dirty="0" smtClean="0"/>
              <a:t>The elliptical path of the earth’s orbit is not equal.</a:t>
            </a:r>
          </a:p>
          <a:p>
            <a:r>
              <a:rPr lang="en-US" sz="1800" dirty="0" smtClean="0"/>
              <a:t>It’s actually a slightly offset orbit and creates 2 particular checkpoints.</a:t>
            </a:r>
          </a:p>
        </p:txBody>
      </p:sp>
      <p:sp>
        <p:nvSpPr>
          <p:cNvPr id="5" name="Rectangle 4"/>
          <p:cNvSpPr/>
          <p:nvPr/>
        </p:nvSpPr>
        <p:spPr>
          <a:xfrm>
            <a:off x="258793" y="5106145"/>
            <a:ext cx="3778370" cy="1421928"/>
          </a:xfrm>
          <a:prstGeom prst="rect">
            <a:avLst/>
          </a:prstGeom>
          <a:solidFill>
            <a:srgbClr val="65CFF6"/>
          </a:solidFill>
          <a:ln w="28575">
            <a:solidFill>
              <a:srgbClr val="FF0000"/>
            </a:solidFill>
          </a:ln>
        </p:spPr>
        <p:txBody>
          <a:bodyPr wrap="square">
            <a:spAutoFit/>
          </a:bodyPr>
          <a:lstStyle/>
          <a:p>
            <a:pPr marL="128588" lvl="0" indent="-128588" defTabSz="514350">
              <a:lnSpc>
                <a:spcPct val="120000"/>
              </a:lnSpc>
              <a:spcBef>
                <a:spcPts val="563"/>
              </a:spcBef>
              <a:buClr>
                <a:prstClr val="black"/>
              </a:buClr>
              <a:buFont typeface="Arial" panose="020B0604020202020204" pitchFamily="34" charset="0"/>
              <a:buChar char="•"/>
            </a:pPr>
            <a:r>
              <a:rPr lang="en-US" sz="2400" u="sng" cap="all" dirty="0">
                <a:solidFill>
                  <a:prstClr val="black"/>
                </a:solidFill>
              </a:rPr>
              <a:t>Aphelion: The point when the earth is the farthest from the sun.</a:t>
            </a:r>
          </a:p>
        </p:txBody>
      </p:sp>
      <p:sp>
        <p:nvSpPr>
          <p:cNvPr id="6" name="Rectangle 5"/>
          <p:cNvSpPr/>
          <p:nvPr/>
        </p:nvSpPr>
        <p:spPr>
          <a:xfrm>
            <a:off x="5089583" y="5106145"/>
            <a:ext cx="3636505" cy="1390124"/>
          </a:xfrm>
          <a:prstGeom prst="rect">
            <a:avLst/>
          </a:prstGeom>
          <a:solidFill>
            <a:srgbClr val="69D1F6"/>
          </a:solidFill>
          <a:ln w="28575">
            <a:solidFill>
              <a:srgbClr val="FF0000"/>
            </a:solidFill>
          </a:ln>
        </p:spPr>
        <p:txBody>
          <a:bodyPr wrap="square">
            <a:spAutoFit/>
          </a:bodyPr>
          <a:lstStyle/>
          <a:p>
            <a:pPr marL="128588" lvl="0" indent="-128588" defTabSz="514350">
              <a:lnSpc>
                <a:spcPct val="120000"/>
              </a:lnSpc>
              <a:spcBef>
                <a:spcPts val="563"/>
              </a:spcBef>
              <a:buClr>
                <a:prstClr val="black"/>
              </a:buClr>
              <a:buFont typeface="Arial" panose="020B0604020202020204" pitchFamily="34" charset="0"/>
              <a:buChar char="•"/>
            </a:pPr>
            <a:r>
              <a:rPr lang="en-US" sz="2400" u="sng" cap="all" dirty="0">
                <a:solidFill>
                  <a:prstClr val="black"/>
                </a:solidFill>
              </a:rPr>
              <a:t>Perihelion: The point when the earth is closest to the sun.</a:t>
            </a:r>
          </a:p>
        </p:txBody>
      </p:sp>
      <p:sp>
        <p:nvSpPr>
          <p:cNvPr id="7" name="Rectangle 6"/>
          <p:cNvSpPr/>
          <p:nvPr/>
        </p:nvSpPr>
        <p:spPr>
          <a:xfrm>
            <a:off x="5089584" y="1853553"/>
            <a:ext cx="3636505" cy="1200329"/>
          </a:xfrm>
          <a:prstGeom prst="rect">
            <a:avLst/>
          </a:prstGeom>
          <a:solidFill>
            <a:srgbClr val="69D1F6"/>
          </a:solidFill>
          <a:ln w="28575">
            <a:solidFill>
              <a:srgbClr val="FF0000"/>
            </a:solidFill>
          </a:ln>
        </p:spPr>
        <p:txBody>
          <a:bodyPr wrap="square">
            <a:spAutoFit/>
          </a:bodyPr>
          <a:lstStyle/>
          <a:p>
            <a:pPr marL="128588" lvl="0" indent="-128588" defTabSz="514350">
              <a:lnSpc>
                <a:spcPct val="120000"/>
              </a:lnSpc>
              <a:spcBef>
                <a:spcPts val="563"/>
              </a:spcBef>
              <a:buClr>
                <a:prstClr val="black"/>
              </a:buClr>
              <a:buFont typeface="Arial" panose="020B0604020202020204" pitchFamily="34" charset="0"/>
              <a:buChar char="•"/>
            </a:pPr>
            <a:r>
              <a:rPr lang="en-US" sz="2000" u="sng" cap="all" dirty="0" smtClean="0">
                <a:solidFill>
                  <a:prstClr val="black"/>
                </a:solidFill>
              </a:rPr>
              <a:t>The average of these two distances is 1au =           150 million miles.</a:t>
            </a:r>
            <a:endParaRPr lang="en-US" sz="2000" u="sng" cap="all" dirty="0">
              <a:solidFill>
                <a:prstClr val="black"/>
              </a:solidFill>
            </a:endParaRPr>
          </a:p>
        </p:txBody>
      </p:sp>
    </p:spTree>
    <p:extLst>
      <p:ext uri="{BB962C8B-B14F-4D97-AF65-F5344CB8AC3E}">
        <p14:creationId xmlns:p14="http://schemas.microsoft.com/office/powerpoint/2010/main" val="338528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746" y="1835153"/>
            <a:ext cx="5715000" cy="4257675"/>
          </a:xfrm>
          <a:prstGeom prst="rect">
            <a:avLst/>
          </a:prstGeom>
        </p:spPr>
      </p:pic>
      <p:grpSp>
        <p:nvGrpSpPr>
          <p:cNvPr id="12" name="Group 11"/>
          <p:cNvGrpSpPr/>
          <p:nvPr/>
        </p:nvGrpSpPr>
        <p:grpSpPr>
          <a:xfrm>
            <a:off x="944969" y="2610228"/>
            <a:ext cx="4177952" cy="2816705"/>
            <a:chOff x="944969" y="2610228"/>
            <a:chExt cx="4177952" cy="2816705"/>
          </a:xfrm>
        </p:grpSpPr>
        <p:sp>
          <p:nvSpPr>
            <p:cNvPr id="7" name="Oval 6"/>
            <p:cNvSpPr/>
            <p:nvPr/>
          </p:nvSpPr>
          <p:spPr>
            <a:xfrm>
              <a:off x="982721" y="2661574"/>
              <a:ext cx="4140200" cy="2688701"/>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ircular Arrow 10"/>
            <p:cNvSpPr/>
            <p:nvPr/>
          </p:nvSpPr>
          <p:spPr>
            <a:xfrm>
              <a:off x="944969" y="2610228"/>
              <a:ext cx="4177952" cy="2816705"/>
            </a:xfrm>
            <a:prstGeom prst="circularArrow">
              <a:avLst>
                <a:gd name="adj1" fmla="val 6928"/>
                <a:gd name="adj2" fmla="val 1142319"/>
                <a:gd name="adj3" fmla="val 20510906"/>
                <a:gd name="adj4" fmla="val 20873240"/>
                <a:gd name="adj5" fmla="val 10549"/>
              </a:avLst>
            </a:prstGeom>
            <a:solidFill>
              <a:srgbClr val="FF0000">
                <a:alpha val="38000"/>
              </a:srgbClr>
            </a:solidFill>
            <a:ln>
              <a:solidFill>
                <a:srgbClr val="FF0000"/>
              </a:solidFill>
            </a:ln>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a:xfrm>
            <a:off x="182239" y="629769"/>
            <a:ext cx="5512267" cy="891981"/>
          </a:xfrm>
          <a:solidFill>
            <a:srgbClr val="F7FCFE"/>
          </a:solidFill>
        </p:spPr>
        <p:txBody>
          <a:bodyPr>
            <a:normAutofit/>
          </a:bodyPr>
          <a:lstStyle/>
          <a:p>
            <a:r>
              <a:rPr lang="en-US" sz="2800" dirty="0" smtClean="0"/>
              <a:t>Question: Is the earth straight up and down in its orbit?</a:t>
            </a:r>
            <a:endParaRPr lang="en-US" sz="2800" dirty="0"/>
          </a:p>
        </p:txBody>
      </p:sp>
      <p:sp>
        <p:nvSpPr>
          <p:cNvPr id="3" name="Content Placeholder 2"/>
          <p:cNvSpPr>
            <a:spLocks noGrp="1"/>
          </p:cNvSpPr>
          <p:nvPr>
            <p:ph sz="quarter" idx="13"/>
          </p:nvPr>
        </p:nvSpPr>
        <p:spPr>
          <a:xfrm>
            <a:off x="5876746" y="629769"/>
            <a:ext cx="3267254" cy="6139331"/>
          </a:xfrm>
        </p:spPr>
        <p:txBody>
          <a:bodyPr>
            <a:normAutofit fontScale="92500" lnSpcReduction="20000"/>
          </a:bodyPr>
          <a:lstStyle/>
          <a:p>
            <a:r>
              <a:rPr lang="en-US" sz="2000" dirty="0" smtClean="0"/>
              <a:t>Think of Earth’s Orbit as a huge invisible disk that the earth rotates on.</a:t>
            </a:r>
          </a:p>
          <a:p>
            <a:r>
              <a:rPr lang="en-US" sz="2000" dirty="0" smtClean="0"/>
              <a:t>The rotation of the earth is around its axis.</a:t>
            </a:r>
          </a:p>
          <a:p>
            <a:r>
              <a:rPr lang="en-US" sz="2000" u="sng" dirty="0" smtClean="0"/>
              <a:t>The earth’s tilt relative to the plane of orbit is called the obliquity.</a:t>
            </a:r>
          </a:p>
          <a:p>
            <a:r>
              <a:rPr lang="en-US" sz="2000" dirty="0" smtClean="0"/>
              <a:t>This axis is not aligned or perpendicular with the plane of orbit.</a:t>
            </a:r>
          </a:p>
          <a:p>
            <a:r>
              <a:rPr lang="en-US" sz="2000" u="sng" dirty="0" smtClean="0"/>
              <a:t>The Earth’s tilt fluctuates between 24° (max) and 21.5° (min) “off square”.</a:t>
            </a:r>
          </a:p>
          <a:p>
            <a:r>
              <a:rPr lang="en-US" sz="2000" dirty="0"/>
              <a:t>Right now it’s </a:t>
            </a:r>
            <a:r>
              <a:rPr lang="en-US" sz="2000" dirty="0" smtClean="0"/>
              <a:t>23.5° and growing.</a:t>
            </a:r>
          </a:p>
          <a:p>
            <a:r>
              <a:rPr lang="en-US" sz="2000" dirty="0" smtClean="0"/>
              <a:t>Follow up Question: What would happen if the earth was not tilted?</a:t>
            </a:r>
          </a:p>
          <a:p>
            <a:endParaRPr lang="en-US" sz="2000" dirty="0" smtClean="0"/>
          </a:p>
          <a:p>
            <a:endParaRPr lang="en-US" sz="2000" dirty="0"/>
          </a:p>
        </p:txBody>
      </p:sp>
      <p:sp>
        <p:nvSpPr>
          <p:cNvPr id="6" name="Rectangle 5"/>
          <p:cNvSpPr/>
          <p:nvPr/>
        </p:nvSpPr>
        <p:spPr>
          <a:xfrm>
            <a:off x="2734574" y="2527558"/>
            <a:ext cx="3142172" cy="2191109"/>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47150" t="16262" b="32478"/>
          <a:stretch/>
        </p:blipFill>
        <p:spPr>
          <a:xfrm>
            <a:off x="-18280" y="1831862"/>
            <a:ext cx="5876746" cy="4246440"/>
          </a:xfrm>
          <a:prstGeom prst="rect">
            <a:avLst/>
          </a:prstGeom>
        </p:spPr>
      </p:pic>
      <p:cxnSp>
        <p:nvCxnSpPr>
          <p:cNvPr id="13" name="Straight Connector 12"/>
          <p:cNvCxnSpPr/>
          <p:nvPr/>
        </p:nvCxnSpPr>
        <p:spPr>
          <a:xfrm flipV="1">
            <a:off x="3838755" y="2760471"/>
            <a:ext cx="1354347" cy="3191194"/>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19438" y="4094825"/>
            <a:ext cx="2884487" cy="133210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79723" y="3863701"/>
            <a:ext cx="894797" cy="369332"/>
          </a:xfrm>
          <a:prstGeom prst="rect">
            <a:avLst/>
          </a:prstGeom>
          <a:noFill/>
        </p:spPr>
        <p:txBody>
          <a:bodyPr wrap="none" rtlCol="0">
            <a:spAutoFit/>
          </a:bodyPr>
          <a:lstStyle/>
          <a:p>
            <a:r>
              <a:rPr lang="en-US" dirty="0" smtClean="0">
                <a:solidFill>
                  <a:srgbClr val="00B050"/>
                </a:solidFill>
              </a:rPr>
              <a:t>Equator</a:t>
            </a:r>
            <a:endParaRPr lang="en-US" dirty="0">
              <a:solidFill>
                <a:srgbClr val="00B050"/>
              </a:solidFill>
            </a:endParaRPr>
          </a:p>
        </p:txBody>
      </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34676" b="65101" l="75667" r="97500">
                        <a14:foregroundMark x1="86500" y1="36465" x2="88000" y2="36689"/>
                        <a14:foregroundMark x1="88333" y1="36465" x2="89667" y2="36465"/>
                        <a14:foregroundMark x1="91167" y1="37360" x2="94500" y2="40492"/>
                        <a14:foregroundMark x1="94500" y1="41163" x2="97000" y2="47427"/>
                        <a14:foregroundMark x1="96667" y1="46085" x2="96833" y2="53691"/>
                        <a14:foregroundMark x1="96667" y1="51902" x2="94500" y2="59284"/>
                        <a14:foregroundMark x1="95000" y1="57718" x2="91167" y2="62192"/>
                        <a14:foregroundMark x1="90833" y1="61969" x2="88333" y2="63535"/>
                        <a14:foregroundMark x1="88000" y1="63311" x2="85667" y2="63311"/>
                        <a14:foregroundMark x1="85167" y1="63535" x2="81833" y2="61745"/>
                        <a14:foregroundMark x1="82000" y1="62416" x2="79833" y2="59284"/>
                        <a14:foregroundMark x1="80333" y1="60179" x2="77333" y2="54586"/>
                        <a14:foregroundMark x1="77833" y1="56376" x2="76833" y2="50112"/>
                        <a14:foregroundMark x1="77167" y1="50783" x2="77333" y2="45190"/>
                        <a14:foregroundMark x1="77833" y1="44519" x2="79333" y2="40492"/>
                        <a14:foregroundMark x1="79167" y1="41163" x2="82333" y2="38031"/>
                        <a14:foregroundMark x1="83000" y1="37808" x2="85833" y2="36465"/>
                      </a14:backgroundRemoval>
                    </a14:imgEffect>
                  </a14:imgLayer>
                </a14:imgProps>
              </a:ext>
            </a:extLst>
          </a:blip>
          <a:srcRect l="76009" t="35555" r="2580" b="35600"/>
          <a:stretch/>
        </p:blipFill>
        <p:spPr>
          <a:xfrm rot="20156351">
            <a:off x="3201605" y="3433331"/>
            <a:ext cx="2380891" cy="2389517"/>
          </a:xfrm>
          <a:prstGeom prst="rect">
            <a:avLst/>
          </a:prstGeom>
        </p:spPr>
      </p:pic>
      <p:sp>
        <p:nvSpPr>
          <p:cNvPr id="23" name="Rectangle 22"/>
          <p:cNvSpPr/>
          <p:nvPr/>
        </p:nvSpPr>
        <p:spPr>
          <a:xfrm>
            <a:off x="3838755" y="2027226"/>
            <a:ext cx="1949570" cy="733245"/>
          </a:xfrm>
          <a:prstGeom prst="rect">
            <a:avLst/>
          </a:prstGeom>
          <a:solidFill>
            <a:srgbClr val="0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36430" y="4615150"/>
            <a:ext cx="4925683" cy="25880"/>
          </a:xfrm>
          <a:prstGeom prst="line">
            <a:avLst/>
          </a:prstGeom>
          <a:ln w="508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73592" y="2648328"/>
            <a:ext cx="0" cy="3303337"/>
          </a:xfrm>
          <a:prstGeom prst="line">
            <a:avLst/>
          </a:prstGeom>
          <a:ln w="508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57767" y="4258757"/>
            <a:ext cx="1517210" cy="369332"/>
          </a:xfrm>
          <a:prstGeom prst="rect">
            <a:avLst/>
          </a:prstGeom>
          <a:noFill/>
        </p:spPr>
        <p:txBody>
          <a:bodyPr wrap="none" rtlCol="0">
            <a:spAutoFit/>
          </a:bodyPr>
          <a:lstStyle/>
          <a:p>
            <a:r>
              <a:rPr lang="en-US" dirty="0" smtClean="0">
                <a:solidFill>
                  <a:srgbClr val="FFFF00"/>
                </a:solidFill>
              </a:rPr>
              <a:t>Plane of Orbit</a:t>
            </a:r>
            <a:endParaRPr lang="en-US" dirty="0">
              <a:solidFill>
                <a:srgbClr val="FFFF00"/>
              </a:solidFill>
            </a:endParaRPr>
          </a:p>
        </p:txBody>
      </p:sp>
    </p:spTree>
    <p:extLst>
      <p:ext uri="{BB962C8B-B14F-4D97-AF65-F5344CB8AC3E}">
        <p14:creationId xmlns:p14="http://schemas.microsoft.com/office/powerpoint/2010/main" val="224142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5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fade">
                                      <p:cBhvr>
                                        <p:cTn id="56" dur="500"/>
                                        <p:tgtEl>
                                          <p:spTgt spid="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fade">
                                      <p:cBhvr>
                                        <p:cTn id="61" dur="500"/>
                                        <p:tgtEl>
                                          <p:spTgt spid="3">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fade">
                                      <p:cBhvr>
                                        <p:cTn id="66" dur="500"/>
                                        <p:tgtEl>
                                          <p:spTgt spid="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fade">
                                      <p:cBhvr>
                                        <p:cTn id="71" dur="500"/>
                                        <p:tgtEl>
                                          <p:spTgt spid="3">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down)">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8" presetClass="emph" presetSubtype="0" fill="hold" nodeType="clickEffect">
                                  <p:stCondLst>
                                    <p:cond delay="0"/>
                                  </p:stCondLst>
                                  <p:childTnLst>
                                    <p:animRot by="1440000">
                                      <p:cBhvr>
                                        <p:cTn id="80" dur="500" fill="hold"/>
                                        <p:tgtEl>
                                          <p:spTgt spid="21"/>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down)">
                                      <p:cBhvr>
                                        <p:cTn id="98" dur="500"/>
                                        <p:tgtEl>
                                          <p:spTgt spid="1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
                                            <p:txEl>
                                              <p:pRg st="6" end="6"/>
                                            </p:txEl>
                                          </p:spTgt>
                                        </p:tgtEl>
                                        <p:attrNameLst>
                                          <p:attrName>style.visibility</p:attrName>
                                        </p:attrNameLst>
                                      </p:cBhvr>
                                      <p:to>
                                        <p:strVal val="visible"/>
                                      </p:to>
                                    </p:set>
                                    <p:animEffect transition="in" filter="fade">
                                      <p:cBhvr>
                                        <p:cTn id="10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6" grpId="1" animBg="1"/>
      <p:bldP spid="20" grpId="0" uiExpand="1"/>
      <p:bldP spid="23" grpId="0" uiExpand="1" animBg="1"/>
      <p:bldP spid="23" grpId="1" animBg="1"/>
      <p:bldP spid="24" grpId="0" uiExpan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615057"/>
          </a:xfrm>
        </p:spPr>
        <p:txBody>
          <a:bodyPr>
            <a:normAutofit/>
          </a:bodyPr>
          <a:lstStyle/>
          <a:p>
            <a:r>
              <a:rPr lang="en-US" sz="3200" dirty="0" smtClean="0"/>
              <a:t>Our Planet’s Tilt: Throughout the year</a:t>
            </a:r>
            <a:endParaRPr lang="en-US" sz="3200" dirty="0"/>
          </a:p>
        </p:txBody>
      </p:sp>
      <p:sp>
        <p:nvSpPr>
          <p:cNvPr id="6" name="Content Placeholder 5"/>
          <p:cNvSpPr>
            <a:spLocks noGrp="1"/>
          </p:cNvSpPr>
          <p:nvPr>
            <p:ph sz="quarter" idx="13"/>
          </p:nvPr>
        </p:nvSpPr>
        <p:spPr>
          <a:xfrm>
            <a:off x="319176" y="2767801"/>
            <a:ext cx="2480904" cy="3104341"/>
          </a:xfrm>
        </p:spPr>
        <p:txBody>
          <a:bodyPr>
            <a:normAutofit lnSpcReduction="10000"/>
          </a:bodyPr>
          <a:lstStyle/>
          <a:p>
            <a:r>
              <a:rPr lang="en-US" sz="2400" dirty="0" smtClean="0"/>
              <a:t>The orbit features 4 distinct checkpoints </a:t>
            </a:r>
          </a:p>
          <a:p>
            <a:r>
              <a:rPr lang="en-US" sz="2400" dirty="0" smtClean="0"/>
              <a:t>2 equinoxes and 2 solstices.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558" y="2767801"/>
            <a:ext cx="5657113" cy="3104341"/>
          </a:xfrm>
          <a:prstGeom prst="rect">
            <a:avLst/>
          </a:prstGeom>
        </p:spPr>
      </p:pic>
      <p:sp>
        <p:nvSpPr>
          <p:cNvPr id="9" name="Rectangle 8"/>
          <p:cNvSpPr/>
          <p:nvPr/>
        </p:nvSpPr>
        <p:spPr>
          <a:xfrm>
            <a:off x="319176" y="1345873"/>
            <a:ext cx="8459637" cy="1421928"/>
          </a:xfrm>
          <a:prstGeom prst="rect">
            <a:avLst/>
          </a:prstGeom>
        </p:spPr>
        <p:txBody>
          <a:bodyPr wrap="square">
            <a:normAutofit fontScale="92500"/>
          </a:bodyPr>
          <a:lstStyle/>
          <a:p>
            <a:pPr marL="128588" lvl="0" indent="-128588" defTabSz="514350">
              <a:lnSpc>
                <a:spcPct val="120000"/>
              </a:lnSpc>
              <a:spcBef>
                <a:spcPts val="563"/>
              </a:spcBef>
              <a:buClr>
                <a:prstClr val="black"/>
              </a:buClr>
              <a:buFont typeface="Arial" panose="020B0604020202020204" pitchFamily="34" charset="0"/>
              <a:buChar char="•"/>
            </a:pPr>
            <a:r>
              <a:rPr lang="en-US" sz="2400" u="sng" cap="all" dirty="0">
                <a:solidFill>
                  <a:prstClr val="black"/>
                </a:solidFill>
              </a:rPr>
              <a:t>Since the earth maintains its tilt throughout its orbit (which takes one calendar </a:t>
            </a:r>
            <a:r>
              <a:rPr lang="en-US" sz="2400" u="sng" cap="all" dirty="0" smtClean="0">
                <a:solidFill>
                  <a:prstClr val="black"/>
                </a:solidFill>
              </a:rPr>
              <a:t>year to complete), </a:t>
            </a:r>
            <a:r>
              <a:rPr lang="en-US" sz="2400" u="sng" cap="all" dirty="0">
                <a:solidFill>
                  <a:prstClr val="black"/>
                </a:solidFill>
              </a:rPr>
              <a:t>each hemisphere spends half of the year experiencing more sun.</a:t>
            </a:r>
          </a:p>
        </p:txBody>
      </p:sp>
    </p:spTree>
    <p:extLst>
      <p:ext uri="{BB962C8B-B14F-4D97-AF65-F5344CB8AC3E}">
        <p14:creationId xmlns:p14="http://schemas.microsoft.com/office/powerpoint/2010/main" val="2232261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81" y="747922"/>
            <a:ext cx="7773338" cy="477034"/>
          </a:xfrm>
        </p:spPr>
        <p:txBody>
          <a:bodyPr>
            <a:normAutofit fontScale="90000"/>
          </a:bodyPr>
          <a:lstStyle/>
          <a:p>
            <a:r>
              <a:rPr lang="en-US" sz="3200" dirty="0" smtClean="0"/>
              <a:t>Equinoxes and solstices</a:t>
            </a:r>
            <a:endParaRPr lang="en-US" sz="3200" dirty="0"/>
          </a:p>
        </p:txBody>
      </p:sp>
      <p:sp>
        <p:nvSpPr>
          <p:cNvPr id="4" name="Content Placeholder 2"/>
          <p:cNvSpPr>
            <a:spLocks noGrp="1"/>
          </p:cNvSpPr>
          <p:nvPr>
            <p:ph sz="quarter" idx="13"/>
          </p:nvPr>
        </p:nvSpPr>
        <p:spPr>
          <a:xfrm>
            <a:off x="177800" y="1431984"/>
            <a:ext cx="8826500" cy="5260915"/>
          </a:xfrm>
        </p:spPr>
        <p:txBody>
          <a:bodyPr>
            <a:normAutofit fontScale="25000" lnSpcReduction="20000"/>
          </a:bodyPr>
          <a:lstStyle/>
          <a:p>
            <a:r>
              <a:rPr lang="en-US" sz="8000" u="sng" dirty="0" smtClean="0"/>
              <a:t>Solstices are days when the sun’s rays reach the farthest north and south.</a:t>
            </a:r>
          </a:p>
          <a:p>
            <a:pPr lvl="1"/>
            <a:r>
              <a:rPr lang="en-US" sz="7888" u="sng" dirty="0" smtClean="0"/>
              <a:t>caused by the axis being tilted either towards or away from the sun.</a:t>
            </a:r>
          </a:p>
          <a:p>
            <a:pPr lvl="1"/>
            <a:r>
              <a:rPr lang="en-US" sz="7888" dirty="0" smtClean="0"/>
              <a:t>The summer solstice is close to June 21 and marks the longest day in the northern hemisphere.</a:t>
            </a:r>
          </a:p>
          <a:p>
            <a:pPr lvl="1"/>
            <a:r>
              <a:rPr lang="en-US" sz="7888" dirty="0" smtClean="0"/>
              <a:t>The winter solstice is close to December 21 and marks the shortest day in the northern hemisphere </a:t>
            </a:r>
          </a:p>
          <a:p>
            <a:pPr lvl="1"/>
            <a:r>
              <a:rPr lang="en-US" sz="7888" dirty="0" smtClean="0"/>
              <a:t>Reverse these for the southern hemisphere</a:t>
            </a:r>
          </a:p>
          <a:p>
            <a:r>
              <a:rPr lang="en-US" sz="8000" u="sng" dirty="0" smtClean="0"/>
              <a:t>Equinoxes are days when the axis is perpendicular to the sun’s rays.</a:t>
            </a:r>
          </a:p>
          <a:p>
            <a:pPr lvl="1"/>
            <a:r>
              <a:rPr lang="en-US" sz="7888" dirty="0" smtClean="0"/>
              <a:t>The day and night everyplace on earth is the same length of time.</a:t>
            </a:r>
          </a:p>
          <a:p>
            <a:pPr lvl="1"/>
            <a:r>
              <a:rPr lang="en-US" sz="7888" dirty="0" smtClean="0"/>
              <a:t>The spring equinox occurs close to march 21.</a:t>
            </a:r>
          </a:p>
          <a:p>
            <a:pPr lvl="1"/>
            <a:r>
              <a:rPr lang="en-US" sz="7888" dirty="0" smtClean="0"/>
              <a:t>The autumn equinox occurs close to September 21.</a:t>
            </a:r>
            <a:endParaRPr lang="en-US" sz="7888" dirty="0"/>
          </a:p>
          <a:p>
            <a:endParaRPr lang="en-US" sz="2400" dirty="0"/>
          </a:p>
        </p:txBody>
      </p:sp>
    </p:spTree>
    <p:extLst>
      <p:ext uri="{BB962C8B-B14F-4D97-AF65-F5344CB8AC3E}">
        <p14:creationId xmlns:p14="http://schemas.microsoft.com/office/powerpoint/2010/main" val="1643715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536547"/>
          </a:xfrm>
        </p:spPr>
        <p:txBody>
          <a:bodyPr/>
          <a:lstStyle/>
          <a:p>
            <a:r>
              <a:rPr lang="en-US" sz="2900" dirty="0">
                <a:solidFill>
                  <a:prstClr val="black"/>
                </a:solidFill>
              </a:rPr>
              <a:t>Equinoxes and solstices</a:t>
            </a:r>
            <a:endParaRPr lang="en-US" dirty="0"/>
          </a:p>
        </p:txBody>
      </p:sp>
      <p:sp>
        <p:nvSpPr>
          <p:cNvPr id="3" name="Content Placeholder 2"/>
          <p:cNvSpPr>
            <a:spLocks noGrp="1"/>
          </p:cNvSpPr>
          <p:nvPr>
            <p:ph sz="quarter" idx="13"/>
          </p:nvPr>
        </p:nvSpPr>
        <p:spPr>
          <a:xfrm>
            <a:off x="94891" y="1155068"/>
            <a:ext cx="2705189" cy="5487032"/>
          </a:xfrm>
        </p:spPr>
        <p:txBody>
          <a:bodyPr>
            <a:normAutofit fontScale="85000" lnSpcReduction="10000"/>
          </a:bodyPr>
          <a:lstStyle/>
          <a:p>
            <a:r>
              <a:rPr lang="en-US" sz="2400" dirty="0"/>
              <a:t>The Earth’s axis runs straight through the Earth, from North pole to South pole.</a:t>
            </a:r>
          </a:p>
          <a:p>
            <a:r>
              <a:rPr lang="en-US" sz="2400" dirty="0"/>
              <a:t>Depending on whether the axis is tilted towards, </a:t>
            </a:r>
            <a:r>
              <a:rPr lang="en-US" sz="2400" dirty="0" smtClean="0"/>
              <a:t>away, </a:t>
            </a:r>
            <a:r>
              <a:rPr lang="en-US" sz="2400" dirty="0"/>
              <a:t>or aligned with the sun will determine whether the Earth is positioned in an equinox or solstice</a:t>
            </a:r>
            <a:r>
              <a:rPr lang="en-US" sz="2400" dirty="0" smtClean="0"/>
              <a:t>.</a:t>
            </a:r>
            <a:endParaRPr lang="en-US" sz="2400" dirty="0"/>
          </a:p>
        </p:txBody>
      </p:sp>
      <p:pic>
        <p:nvPicPr>
          <p:cNvPr id="4" name="Picture 3"/>
          <p:cNvPicPr>
            <a:picLocks noChangeAspect="1"/>
          </p:cNvPicPr>
          <p:nvPr/>
        </p:nvPicPr>
        <p:blipFill>
          <a:blip r:embed="rId2"/>
          <a:stretch>
            <a:fillRect/>
          </a:stretch>
        </p:blipFill>
        <p:spPr>
          <a:xfrm>
            <a:off x="2800080" y="1155067"/>
            <a:ext cx="6223000" cy="4636135"/>
          </a:xfrm>
          <a:prstGeom prst="rect">
            <a:avLst/>
          </a:prstGeom>
        </p:spPr>
      </p:pic>
    </p:spTree>
    <p:extLst>
      <p:ext uri="{BB962C8B-B14F-4D97-AF65-F5344CB8AC3E}">
        <p14:creationId xmlns:p14="http://schemas.microsoft.com/office/powerpoint/2010/main" val="3892581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979AC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99788"/>
                    </a14:imgEffect>
                  </a14:imgLayer>
                </a14:imgProps>
              </a:ext>
            </a:extLst>
          </a:blip>
          <a:stretch>
            <a:fillRect/>
          </a:stretch>
        </p:blipFill>
        <p:spPr>
          <a:xfrm>
            <a:off x="261754" y="2374748"/>
            <a:ext cx="8620491" cy="3505504"/>
          </a:xfrm>
          <a:prstGeom prst="rect">
            <a:avLst/>
          </a:prstGeom>
        </p:spPr>
      </p:pic>
      <p:sp>
        <p:nvSpPr>
          <p:cNvPr id="2" name="Title 1"/>
          <p:cNvSpPr>
            <a:spLocks noGrp="1"/>
          </p:cNvSpPr>
          <p:nvPr>
            <p:ph type="title"/>
          </p:nvPr>
        </p:nvSpPr>
        <p:spPr/>
        <p:txBody>
          <a:bodyPr/>
          <a:lstStyle/>
          <a:p>
            <a:r>
              <a:rPr lang="en-US" dirty="0" smtClean="0"/>
              <a:t>Vernal Equinox</a:t>
            </a:r>
            <a:endParaRPr lang="en-US" dirty="0"/>
          </a:p>
        </p:txBody>
      </p:sp>
      <p:sp>
        <p:nvSpPr>
          <p:cNvPr id="6" name="Left Arrow Callout 5"/>
          <p:cNvSpPr/>
          <p:nvPr/>
        </p:nvSpPr>
        <p:spPr>
          <a:xfrm>
            <a:off x="5875020" y="1270000"/>
            <a:ext cx="3268980" cy="4521202"/>
          </a:xfrm>
          <a:prstGeom prst="leftArrowCallout">
            <a:avLst>
              <a:gd name="adj1" fmla="val 24223"/>
              <a:gd name="adj2" fmla="val 25000"/>
              <a:gd name="adj3" fmla="val 25000"/>
              <a:gd name="adj4" fmla="val 824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Roughly </a:t>
            </a:r>
            <a:r>
              <a:rPr lang="en-US" sz="2400" u="sng" dirty="0"/>
              <a:t>March 21 </a:t>
            </a:r>
            <a:r>
              <a:rPr lang="en-US" sz="2400" dirty="0"/>
              <a:t>marks what is </a:t>
            </a:r>
            <a:r>
              <a:rPr lang="en-US" sz="2400" dirty="0" smtClean="0"/>
              <a:t>called </a:t>
            </a:r>
            <a:r>
              <a:rPr lang="en-US" sz="2400" dirty="0"/>
              <a:t>the </a:t>
            </a:r>
            <a:r>
              <a:rPr lang="en-US" sz="2400" u="sng" dirty="0" smtClean="0"/>
              <a:t>Vernal </a:t>
            </a:r>
            <a:r>
              <a:rPr lang="en-US" sz="2400" u="sng" dirty="0"/>
              <a:t>Equinox</a:t>
            </a:r>
            <a:r>
              <a:rPr lang="en-US" sz="2400" dirty="0"/>
              <a:t>. </a:t>
            </a:r>
            <a:endParaRPr lang="en-US" sz="2400" dirty="0" smtClean="0"/>
          </a:p>
          <a:p>
            <a:pPr algn="ctr"/>
            <a:r>
              <a:rPr lang="en-US" sz="2400" dirty="0" smtClean="0"/>
              <a:t>The Earth’s axis is perfectly perpendicular to the sun’s rays. This is also called the Spring Equinox.</a:t>
            </a:r>
            <a:endParaRPr lang="en-US" sz="2400" dirty="0"/>
          </a:p>
        </p:txBody>
      </p:sp>
    </p:spTree>
    <p:extLst>
      <p:ext uri="{BB962C8B-B14F-4D97-AF65-F5344CB8AC3E}">
        <p14:creationId xmlns:p14="http://schemas.microsoft.com/office/powerpoint/2010/main" val="4148277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979A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Solstice</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8" descr="CH24_06b"/>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33" l="0" r="99765"/>
                    </a14:imgEffect>
                  </a14:imgLayer>
                </a14:imgProps>
              </a:ext>
              <a:ext uri="{28A0092B-C50C-407E-A947-70E740481C1C}">
                <a14:useLocalDpi xmlns:a14="http://schemas.microsoft.com/office/drawing/2010/main" val="0"/>
              </a:ext>
            </a:extLst>
          </a:blip>
          <a:srcRect/>
          <a:stretch>
            <a:fillRect/>
          </a:stretch>
        </p:blipFill>
        <p:spPr bwMode="auto">
          <a:xfrm>
            <a:off x="261702" y="2361134"/>
            <a:ext cx="8620125" cy="3508375"/>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Callout 4"/>
          <p:cNvSpPr/>
          <p:nvPr/>
        </p:nvSpPr>
        <p:spPr>
          <a:xfrm>
            <a:off x="0" y="618520"/>
            <a:ext cx="4703998" cy="2819400"/>
          </a:xfrm>
          <a:prstGeom prst="downArrowCallout">
            <a:avLst>
              <a:gd name="adj1" fmla="val 38889"/>
              <a:gd name="adj2" fmla="val 37651"/>
              <a:gd name="adj3" fmla="val 25000"/>
              <a:gd name="adj4" fmla="val 73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Roughly </a:t>
            </a:r>
            <a:r>
              <a:rPr lang="en-US" sz="2400" u="sng" dirty="0" smtClean="0"/>
              <a:t>June 21</a:t>
            </a:r>
            <a:r>
              <a:rPr lang="en-US" sz="2400" dirty="0" smtClean="0"/>
              <a:t>, the longest day of the Northern Hemisphere, marks the </a:t>
            </a:r>
            <a:r>
              <a:rPr lang="en-US" sz="2400" u="sng" dirty="0" smtClean="0"/>
              <a:t>Summer Solstice</a:t>
            </a:r>
            <a:r>
              <a:rPr lang="en-US" sz="2400" dirty="0" smtClean="0"/>
              <a:t>.</a:t>
            </a:r>
          </a:p>
          <a:p>
            <a:pPr algn="ctr"/>
            <a:r>
              <a:rPr lang="en-US" sz="2400" dirty="0" smtClean="0"/>
              <a:t>At this time, the Earth’s northern axis is titled toward the sun.</a:t>
            </a:r>
            <a:endParaRPr lang="en-US" sz="2400" dirty="0"/>
          </a:p>
        </p:txBody>
      </p:sp>
    </p:spTree>
    <p:extLst>
      <p:ext uri="{BB962C8B-B14F-4D97-AF65-F5344CB8AC3E}">
        <p14:creationId xmlns:p14="http://schemas.microsoft.com/office/powerpoint/2010/main" val="3992782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1"/>
            <a:ext cx="7773338" cy="638780"/>
          </a:xfrm>
        </p:spPr>
        <p:txBody>
          <a:bodyPr>
            <a:normAutofit/>
          </a:bodyPr>
          <a:lstStyle/>
          <a:p>
            <a:r>
              <a:rPr lang="en-US" sz="3200" dirty="0" smtClean="0"/>
              <a:t>Seasons</a:t>
            </a:r>
            <a:endParaRPr lang="en-US" sz="3200" dirty="0"/>
          </a:p>
        </p:txBody>
      </p:sp>
      <p:sp>
        <p:nvSpPr>
          <p:cNvPr id="3" name="Content Placeholder 2"/>
          <p:cNvSpPr>
            <a:spLocks noGrp="1"/>
          </p:cNvSpPr>
          <p:nvPr>
            <p:ph sz="quarter" idx="13"/>
          </p:nvPr>
        </p:nvSpPr>
        <p:spPr>
          <a:xfrm>
            <a:off x="177800" y="1257302"/>
            <a:ext cx="8801100" cy="5511798"/>
          </a:xfrm>
        </p:spPr>
        <p:txBody>
          <a:bodyPr>
            <a:normAutofit fontScale="92500" lnSpcReduction="10000"/>
          </a:bodyPr>
          <a:lstStyle/>
          <a:p>
            <a:pPr lvl="0">
              <a:buClr>
                <a:prstClr val="black"/>
              </a:buClr>
            </a:pPr>
            <a:r>
              <a:rPr lang="en-US" sz="2000" dirty="0">
                <a:solidFill>
                  <a:prstClr val="black"/>
                </a:solidFill>
              </a:rPr>
              <a:t>You know that places experience differences in climate (temps and rain) throughout the </a:t>
            </a:r>
            <a:r>
              <a:rPr lang="en-US" sz="2000" dirty="0" smtClean="0">
                <a:solidFill>
                  <a:prstClr val="black"/>
                </a:solidFill>
              </a:rPr>
              <a:t>year, broken down into 4 seasons in a yearly cycle.</a:t>
            </a:r>
          </a:p>
          <a:p>
            <a:pPr lvl="0">
              <a:buClr>
                <a:prstClr val="black"/>
              </a:buClr>
            </a:pPr>
            <a:r>
              <a:rPr lang="en-US" sz="2000" dirty="0" smtClean="0">
                <a:solidFill>
                  <a:prstClr val="black"/>
                </a:solidFill>
              </a:rPr>
              <a:t>What are the 4 seasons?</a:t>
            </a:r>
          </a:p>
          <a:p>
            <a:pPr lvl="0">
              <a:buClr>
                <a:prstClr val="black"/>
              </a:buClr>
            </a:pPr>
            <a:endParaRPr lang="en-US" sz="2000" dirty="0">
              <a:solidFill>
                <a:prstClr val="black"/>
              </a:solidFill>
            </a:endParaRPr>
          </a:p>
          <a:p>
            <a:pPr lvl="0">
              <a:buClr>
                <a:prstClr val="black"/>
              </a:buClr>
            </a:pPr>
            <a:endParaRPr lang="en-US" sz="2000" dirty="0" smtClean="0">
              <a:solidFill>
                <a:prstClr val="black"/>
              </a:solidFill>
            </a:endParaRPr>
          </a:p>
          <a:p>
            <a:pPr lvl="0">
              <a:buClr>
                <a:prstClr val="black"/>
              </a:buClr>
            </a:pPr>
            <a:endParaRPr lang="en-US" sz="2000" dirty="0" smtClean="0">
              <a:solidFill>
                <a:prstClr val="black"/>
              </a:solidFill>
            </a:endParaRPr>
          </a:p>
          <a:p>
            <a:pPr lvl="0">
              <a:buClr>
                <a:prstClr val="black"/>
              </a:buClr>
            </a:pPr>
            <a:endParaRPr lang="en-US" sz="2000" dirty="0">
              <a:solidFill>
                <a:prstClr val="black"/>
              </a:solidFill>
            </a:endParaRPr>
          </a:p>
          <a:p>
            <a:pPr lvl="0">
              <a:buClr>
                <a:prstClr val="black"/>
              </a:buClr>
            </a:pPr>
            <a:endParaRPr lang="en-US" sz="2000" dirty="0" smtClean="0">
              <a:solidFill>
                <a:prstClr val="black"/>
              </a:solidFill>
            </a:endParaRPr>
          </a:p>
          <a:p>
            <a:pPr lvl="0">
              <a:buClr>
                <a:prstClr val="black"/>
              </a:buClr>
            </a:pPr>
            <a:endParaRPr lang="en-US" sz="2000" dirty="0" smtClean="0">
              <a:solidFill>
                <a:prstClr val="black"/>
              </a:solidFill>
            </a:endParaRPr>
          </a:p>
          <a:p>
            <a:pPr lvl="0">
              <a:buClr>
                <a:prstClr val="black"/>
              </a:buClr>
            </a:pPr>
            <a:endParaRPr lang="en-US" sz="2000" dirty="0">
              <a:solidFill>
                <a:prstClr val="black"/>
              </a:solidFill>
            </a:endParaRPr>
          </a:p>
          <a:p>
            <a:pPr lvl="0">
              <a:buClr>
                <a:prstClr val="black"/>
              </a:buClr>
            </a:pPr>
            <a:endParaRPr lang="en-US" sz="2000" dirty="0" smtClean="0">
              <a:solidFill>
                <a:prstClr val="black"/>
              </a:solidFill>
            </a:endParaRPr>
          </a:p>
          <a:p>
            <a:pPr lvl="0">
              <a:buClr>
                <a:prstClr val="black"/>
              </a:buClr>
            </a:pPr>
            <a:endParaRPr lang="en-US" sz="2000" dirty="0" smtClean="0">
              <a:solidFill>
                <a:prstClr val="black"/>
              </a:solidFill>
            </a:endParaRPr>
          </a:p>
          <a:p>
            <a:pPr lvl="0">
              <a:buClr>
                <a:prstClr val="black"/>
              </a:buClr>
            </a:pPr>
            <a:r>
              <a:rPr lang="en-US" sz="2000" dirty="0" smtClean="0">
                <a:solidFill>
                  <a:prstClr val="black"/>
                </a:solidFill>
              </a:rPr>
              <a:t>What are the differences between the seasons?</a:t>
            </a:r>
            <a:endParaRPr lang="en-US" sz="2000" dirty="0">
              <a:solidFill>
                <a:prstClr val="black"/>
              </a:solidFill>
            </a:endParaRPr>
          </a:p>
          <a:p>
            <a:pPr lvl="0">
              <a:buClr>
                <a:prstClr val="black"/>
              </a:buClr>
            </a:pPr>
            <a:r>
              <a:rPr lang="en-US" sz="2000" dirty="0">
                <a:solidFill>
                  <a:prstClr val="black"/>
                </a:solidFill>
              </a:rPr>
              <a:t>Our question now is “what is responsible for the seasons?”</a:t>
            </a:r>
          </a:p>
          <a:p>
            <a:endParaRPr lang="en-US" dirty="0"/>
          </a:p>
        </p:txBody>
      </p:sp>
      <p:pic>
        <p:nvPicPr>
          <p:cNvPr id="4" name="Picture 3"/>
          <p:cNvPicPr>
            <a:picLocks noChangeAspect="1"/>
          </p:cNvPicPr>
          <p:nvPr/>
        </p:nvPicPr>
        <p:blipFill>
          <a:blip r:embed="rId2"/>
          <a:stretch>
            <a:fillRect/>
          </a:stretch>
        </p:blipFill>
        <p:spPr>
          <a:xfrm>
            <a:off x="2000252" y="2340037"/>
            <a:ext cx="5143500" cy="3611500"/>
          </a:xfrm>
          <a:prstGeom prst="rect">
            <a:avLst/>
          </a:prstGeom>
        </p:spPr>
      </p:pic>
    </p:spTree>
    <p:extLst>
      <p:ext uri="{BB962C8B-B14F-4D97-AF65-F5344CB8AC3E}">
        <p14:creationId xmlns:p14="http://schemas.microsoft.com/office/powerpoint/2010/main" val="26716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1" end="11"/>
                                            </p:txEl>
                                          </p:spTgt>
                                        </p:tgtEl>
                                        <p:attrNameLst>
                                          <p:attrName>style.visibility</p:attrName>
                                        </p:attrNameLst>
                                      </p:cBhvr>
                                      <p:to>
                                        <p:strVal val="visible"/>
                                      </p:to>
                                    </p:set>
                                    <p:animEffect transition="in" filter="fade">
                                      <p:cBhvr>
                                        <p:cTn id="12" dur="500"/>
                                        <p:tgtEl>
                                          <p:spTgt spid="3">
                                            <p:txEl>
                                              <p:pRg st="11" end="1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Effect transition="in" filter="fade">
                                      <p:cBhvr>
                                        <p:cTn id="1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979A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Autumnal Equinox</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8" descr="CH24_06c"/>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2" l="0" r="100000"/>
                    </a14:imgEffect>
                  </a14:imgLayer>
                </a14:imgProps>
              </a:ext>
              <a:ext uri="{28A0092B-C50C-407E-A947-70E740481C1C}">
                <a14:useLocalDpi xmlns:a14="http://schemas.microsoft.com/office/drawing/2010/main" val="0"/>
              </a:ext>
            </a:extLst>
          </a:blip>
          <a:srcRect/>
          <a:stretch>
            <a:fillRect/>
          </a:stretch>
        </p:blipFill>
        <p:spPr bwMode="auto">
          <a:xfrm>
            <a:off x="261702" y="2371725"/>
            <a:ext cx="8620125" cy="3508375"/>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Callout 4"/>
          <p:cNvSpPr/>
          <p:nvPr/>
        </p:nvSpPr>
        <p:spPr>
          <a:xfrm flipH="1">
            <a:off x="685330" y="3302000"/>
            <a:ext cx="3411220" cy="3416300"/>
          </a:xfrm>
          <a:prstGeom prst="leftArrowCallout">
            <a:avLst>
              <a:gd name="adj1" fmla="val 24223"/>
              <a:gd name="adj2" fmla="val 25000"/>
              <a:gd name="adj3" fmla="val 25000"/>
              <a:gd name="adj4" fmla="val 824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Roughly </a:t>
            </a:r>
            <a:r>
              <a:rPr lang="en-US" sz="2400" u="sng" dirty="0" smtClean="0"/>
              <a:t>September </a:t>
            </a:r>
            <a:r>
              <a:rPr lang="en-US" sz="2400" u="sng" dirty="0"/>
              <a:t>21</a:t>
            </a:r>
            <a:r>
              <a:rPr lang="en-US" sz="2400" dirty="0"/>
              <a:t> marks what is </a:t>
            </a:r>
            <a:r>
              <a:rPr lang="en-US" sz="2400" dirty="0" smtClean="0"/>
              <a:t>called </a:t>
            </a:r>
            <a:r>
              <a:rPr lang="en-US" sz="2400" dirty="0"/>
              <a:t>the </a:t>
            </a:r>
            <a:r>
              <a:rPr lang="en-US" sz="2400" u="sng" dirty="0" smtClean="0"/>
              <a:t>Autumnal </a:t>
            </a:r>
            <a:r>
              <a:rPr lang="en-US" sz="2400" u="sng" dirty="0"/>
              <a:t>Equinox</a:t>
            </a:r>
            <a:r>
              <a:rPr lang="en-US" sz="2400" dirty="0"/>
              <a:t>. </a:t>
            </a:r>
            <a:endParaRPr lang="en-US" sz="2400" dirty="0" smtClean="0"/>
          </a:p>
          <a:p>
            <a:pPr algn="ctr"/>
            <a:r>
              <a:rPr lang="en-US" sz="2400" dirty="0" smtClean="0"/>
              <a:t>The Earth’s axis is again perfectly perpendicular to the sun’s rays.</a:t>
            </a:r>
            <a:endParaRPr lang="en-US" sz="2400" dirty="0"/>
          </a:p>
        </p:txBody>
      </p:sp>
    </p:spTree>
    <p:extLst>
      <p:ext uri="{BB962C8B-B14F-4D97-AF65-F5344CB8AC3E}">
        <p14:creationId xmlns:p14="http://schemas.microsoft.com/office/powerpoint/2010/main" val="1319478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979A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Solstice</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8" descr="CH24_06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711" l="0" r="100000"/>
                    </a14:imgEffect>
                  </a14:imgLayer>
                </a14:imgProps>
              </a:ext>
              <a:ext uri="{28A0092B-C50C-407E-A947-70E740481C1C}">
                <a14:useLocalDpi xmlns:a14="http://schemas.microsoft.com/office/drawing/2010/main" val="0"/>
              </a:ext>
            </a:extLst>
          </a:blip>
          <a:srcRect/>
          <a:stretch>
            <a:fillRect/>
          </a:stretch>
        </p:blipFill>
        <p:spPr bwMode="auto">
          <a:xfrm>
            <a:off x="261702" y="2361134"/>
            <a:ext cx="8620125" cy="3508375"/>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Callout 4"/>
          <p:cNvSpPr/>
          <p:nvPr/>
        </p:nvSpPr>
        <p:spPr>
          <a:xfrm>
            <a:off x="4440002" y="589340"/>
            <a:ext cx="4703998" cy="2819400"/>
          </a:xfrm>
          <a:prstGeom prst="downArrowCallout">
            <a:avLst>
              <a:gd name="adj1" fmla="val 38889"/>
              <a:gd name="adj2" fmla="val 37651"/>
              <a:gd name="adj3" fmla="val 25000"/>
              <a:gd name="adj4" fmla="val 73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Roughly </a:t>
            </a:r>
            <a:r>
              <a:rPr lang="en-US" sz="2400" u="sng" dirty="0" smtClean="0"/>
              <a:t>December 21</a:t>
            </a:r>
            <a:r>
              <a:rPr lang="en-US" sz="2400" dirty="0" smtClean="0"/>
              <a:t>, the shortest day of the Northern Hemisphere, marks the </a:t>
            </a:r>
            <a:r>
              <a:rPr lang="en-US" sz="2400" u="sng" dirty="0" smtClean="0"/>
              <a:t>Winter Solstice</a:t>
            </a:r>
            <a:r>
              <a:rPr lang="en-US" sz="2400" dirty="0" smtClean="0"/>
              <a:t>.</a:t>
            </a:r>
          </a:p>
          <a:p>
            <a:pPr algn="ctr"/>
            <a:r>
              <a:rPr lang="en-US" sz="2400" dirty="0" smtClean="0"/>
              <a:t>At this time, the Earth’s southern axis is titled toward the sun.</a:t>
            </a:r>
            <a:endParaRPr lang="en-US" sz="2400" dirty="0"/>
          </a:p>
        </p:txBody>
      </p:sp>
    </p:spTree>
    <p:extLst>
      <p:ext uri="{BB962C8B-B14F-4D97-AF65-F5344CB8AC3E}">
        <p14:creationId xmlns:p14="http://schemas.microsoft.com/office/powerpoint/2010/main" val="3522488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33" y="190185"/>
            <a:ext cx="7773338" cy="1596177"/>
          </a:xfrm>
          <a:solidFill>
            <a:srgbClr val="FEFFFF"/>
          </a:solidFill>
        </p:spPr>
        <p:txBody>
          <a:bodyPr/>
          <a:lstStyle/>
          <a:p>
            <a:r>
              <a:rPr lang="en-US" dirty="0" smtClean="0"/>
              <a:t>Question: What do you think? Does the earth maintain the same orbit all the time? (meaning, if you could mark a spot in space, next year when the earth reaches that date in orbit will it be in the same place in space?)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04" y="1930399"/>
            <a:ext cx="3286125" cy="2857500"/>
          </a:xfrm>
          <a:prstGeom prst="rect">
            <a:avLst/>
          </a:prstGeom>
        </p:spPr>
      </p:pic>
      <p:sp>
        <p:nvSpPr>
          <p:cNvPr id="6" name="TextBox 5"/>
          <p:cNvSpPr txBox="1"/>
          <p:nvPr/>
        </p:nvSpPr>
        <p:spPr>
          <a:xfrm>
            <a:off x="1044540" y="1930400"/>
            <a:ext cx="1931939" cy="369332"/>
          </a:xfrm>
          <a:prstGeom prst="rect">
            <a:avLst/>
          </a:prstGeom>
          <a:noFill/>
        </p:spPr>
        <p:txBody>
          <a:bodyPr wrap="none" rtlCol="0">
            <a:spAutoFit/>
          </a:bodyPr>
          <a:lstStyle/>
          <a:p>
            <a:r>
              <a:rPr lang="en-US" dirty="0" smtClean="0">
                <a:solidFill>
                  <a:schemeClr val="bg1"/>
                </a:solidFill>
              </a:rPr>
              <a:t>Apsidal Precession</a:t>
            </a:r>
            <a:endParaRPr lang="en-US"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012" y="1930399"/>
            <a:ext cx="2395538" cy="2476547"/>
          </a:xfrm>
          <a:prstGeom prst="rect">
            <a:avLst/>
          </a:prstGeom>
        </p:spPr>
      </p:pic>
    </p:spTree>
    <p:extLst>
      <p:ext uri="{BB962C8B-B14F-4D97-AF65-F5344CB8AC3E}">
        <p14:creationId xmlns:p14="http://schemas.microsoft.com/office/powerpoint/2010/main" val="22946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77638"/>
            <a:ext cx="7773338" cy="1155939"/>
          </a:xfrm>
        </p:spPr>
        <p:txBody>
          <a:bodyPr>
            <a:normAutofit/>
          </a:bodyPr>
          <a:lstStyle/>
          <a:p>
            <a:r>
              <a:rPr lang="en-US" sz="3200" dirty="0" smtClean="0"/>
              <a:t>Question</a:t>
            </a:r>
            <a:r>
              <a:rPr lang="en-US" sz="3200" dirty="0"/>
              <a:t>: Does the angle of Earth’s tilt remain constant?</a:t>
            </a:r>
          </a:p>
        </p:txBody>
      </p:sp>
      <p:sp>
        <p:nvSpPr>
          <p:cNvPr id="6" name="Content Placeholder 5"/>
          <p:cNvSpPr>
            <a:spLocks noGrp="1"/>
          </p:cNvSpPr>
          <p:nvPr>
            <p:ph sz="quarter" idx="13"/>
          </p:nvPr>
        </p:nvSpPr>
        <p:spPr>
          <a:xfrm>
            <a:off x="4278703" y="1434158"/>
            <a:ext cx="4518892" cy="5128817"/>
          </a:xfrm>
        </p:spPr>
        <p:txBody>
          <a:bodyPr>
            <a:normAutofit fontScale="92500"/>
          </a:bodyPr>
          <a:lstStyle/>
          <a:p>
            <a:r>
              <a:rPr lang="en-US" sz="2400" dirty="0" smtClean="0"/>
              <a:t>Our planet is round and, as seen, also rotates, is tilted, and is in an  elliptical orbit.</a:t>
            </a:r>
          </a:p>
          <a:p>
            <a:r>
              <a:rPr lang="en-US" sz="2400" dirty="0" smtClean="0"/>
              <a:t>There is a specific angle that the earth is titled on, called it’s </a:t>
            </a:r>
            <a:r>
              <a:rPr lang="en-US" sz="2400" b="1" dirty="0" smtClean="0"/>
              <a:t>axial Tilt</a:t>
            </a:r>
            <a:r>
              <a:rPr lang="en-US" sz="2400" dirty="0" smtClean="0"/>
              <a:t>.</a:t>
            </a:r>
          </a:p>
          <a:p>
            <a:r>
              <a:rPr lang="en-US" sz="2400" dirty="0" smtClean="0"/>
              <a:t>Today this tilt is 23.5°, but this actually fluctuates between about 22° and </a:t>
            </a:r>
            <a:r>
              <a:rPr lang="en-US" sz="2400" dirty="0" smtClean="0">
                <a:solidFill>
                  <a:prstClr val="black"/>
                </a:solidFill>
              </a:rPr>
              <a:t>24.5°. </a:t>
            </a:r>
          </a:p>
          <a:p>
            <a:r>
              <a:rPr lang="en-US" sz="2400" dirty="0" smtClean="0">
                <a:solidFill>
                  <a:prstClr val="black"/>
                </a:solidFill>
              </a:rPr>
              <a:t>It takes about 41,000 years for the axis to make one cycle.</a:t>
            </a:r>
            <a:endParaRPr lang="en-US" sz="2288"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323" t="10117" r="11680" b="10180"/>
          <a:stretch/>
        </p:blipFill>
        <p:spPr>
          <a:xfrm>
            <a:off x="319177" y="1960370"/>
            <a:ext cx="3959526" cy="3019020"/>
          </a:xfrm>
          <a:prstGeom prst="rect">
            <a:avLst/>
          </a:prstGeom>
        </p:spPr>
      </p:pic>
    </p:spTree>
    <p:extLst>
      <p:ext uri="{BB962C8B-B14F-4D97-AF65-F5344CB8AC3E}">
        <p14:creationId xmlns:p14="http://schemas.microsoft.com/office/powerpoint/2010/main" val="420258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382668"/>
            <a:ext cx="7773338" cy="1644541"/>
          </a:xfrm>
        </p:spPr>
        <p:txBody>
          <a:bodyPr>
            <a:normAutofit/>
          </a:bodyPr>
          <a:lstStyle/>
          <a:p>
            <a:r>
              <a:rPr lang="en-US" sz="2400" dirty="0" smtClean="0"/>
              <a:t>Question: What do you think? If the earth is tilted at </a:t>
            </a:r>
            <a:r>
              <a:rPr lang="en-US" sz="2400" dirty="0"/>
              <a:t>23.5</a:t>
            </a:r>
            <a:r>
              <a:rPr lang="en-US" sz="2400" dirty="0" smtClean="0"/>
              <a:t>° today, what will the impact on Phoenix weather be when the tilt adjusts to 21.5°? (think about the sun’s angle)</a:t>
            </a:r>
            <a:endParaRPr lang="en-US" sz="2400" dirty="0"/>
          </a:p>
        </p:txBody>
      </p:sp>
      <p:sp>
        <p:nvSpPr>
          <p:cNvPr id="3" name="Content Placeholder 2"/>
          <p:cNvSpPr>
            <a:spLocks noGrp="1"/>
          </p:cNvSpPr>
          <p:nvPr>
            <p:ph sz="quarter" idx="13"/>
          </p:nvPr>
        </p:nvSpPr>
        <p:spPr>
          <a:xfrm>
            <a:off x="163901" y="2027209"/>
            <a:ext cx="8842075" cy="1408982"/>
          </a:xfrm>
        </p:spPr>
        <p:txBody>
          <a:bodyPr>
            <a:normAutofit/>
          </a:bodyPr>
          <a:lstStyle/>
          <a:p>
            <a:r>
              <a:rPr lang="en-US" sz="2000" dirty="0" smtClean="0"/>
              <a:t>There is a shift in the sunlight’s direct path from the Sun to the Earth. </a:t>
            </a:r>
          </a:p>
          <a:p>
            <a:r>
              <a:rPr lang="en-US" sz="2000" dirty="0" smtClean="0"/>
              <a:t>When the earth is at it’s minimum tilt then Phoenix will get more direct sunlight and get… hotter!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437" t="10117" r="28092" b="54813"/>
          <a:stretch/>
        </p:blipFill>
        <p:spPr>
          <a:xfrm>
            <a:off x="1" y="3273163"/>
            <a:ext cx="4351773" cy="364198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496" t="10116" r="28264" b="52060"/>
          <a:stretch/>
        </p:blipFill>
        <p:spPr>
          <a:xfrm rot="21433847">
            <a:off x="4756534" y="3297350"/>
            <a:ext cx="4320976" cy="3928090"/>
          </a:xfrm>
          <a:prstGeom prst="rect">
            <a:avLst/>
          </a:prstGeom>
          <a:solidFill>
            <a:schemeClr val="bg1"/>
          </a:solidFill>
        </p:spPr>
      </p:pic>
      <p:sp>
        <p:nvSpPr>
          <p:cNvPr id="8" name="Can 7"/>
          <p:cNvSpPr/>
          <p:nvPr/>
        </p:nvSpPr>
        <p:spPr>
          <a:xfrm rot="16200000">
            <a:off x="806671" y="4855450"/>
            <a:ext cx="58535" cy="1867179"/>
          </a:xfrm>
          <a:prstGeom prst="can">
            <a:avLst>
              <a:gd name="adj" fmla="val 37264"/>
            </a:avLst>
          </a:prstGeom>
          <a:solidFill>
            <a:srgbClr val="FFFF00">
              <a:alpha val="47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rot="16200000">
            <a:off x="5556419" y="4852936"/>
            <a:ext cx="58535" cy="1867179"/>
          </a:xfrm>
          <a:prstGeom prst="can">
            <a:avLst>
              <a:gd name="adj" fmla="val 37264"/>
            </a:avLst>
          </a:prstGeom>
          <a:solidFill>
            <a:srgbClr val="FFFF00">
              <a:alpha val="47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60" y="5296326"/>
            <a:ext cx="1086928" cy="108692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482" y="5245503"/>
            <a:ext cx="1086928" cy="1086928"/>
          </a:xfrm>
          <a:prstGeom prst="rect">
            <a:avLst/>
          </a:prstGeom>
        </p:spPr>
      </p:pic>
      <p:cxnSp>
        <p:nvCxnSpPr>
          <p:cNvPr id="21" name="Straight Arrow Connector 20"/>
          <p:cNvCxnSpPr/>
          <p:nvPr/>
        </p:nvCxnSpPr>
        <p:spPr>
          <a:xfrm>
            <a:off x="6558852" y="4510284"/>
            <a:ext cx="0" cy="130550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3449453"/>
            <a:ext cx="2571750" cy="600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321" y="4573625"/>
            <a:ext cx="2571750" cy="600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769528" y="4510284"/>
            <a:ext cx="0" cy="130550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21313343">
            <a:off x="4727939" y="3465180"/>
            <a:ext cx="2571750" cy="600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1313343">
            <a:off x="4771154" y="4054000"/>
            <a:ext cx="2571750" cy="600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2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606431"/>
          </a:xfrm>
        </p:spPr>
        <p:txBody>
          <a:bodyPr>
            <a:normAutofit/>
          </a:bodyPr>
          <a:lstStyle/>
          <a:p>
            <a:r>
              <a:rPr lang="en-US" sz="3200" dirty="0" smtClean="0"/>
              <a:t>Earth’s Tilt… Axial Precession </a:t>
            </a:r>
            <a:endParaRPr lang="en-US" sz="3200" dirty="0"/>
          </a:p>
        </p:txBody>
      </p:sp>
      <p:sp>
        <p:nvSpPr>
          <p:cNvPr id="3" name="Content Placeholder 2"/>
          <p:cNvSpPr>
            <a:spLocks noGrp="1"/>
          </p:cNvSpPr>
          <p:nvPr>
            <p:ph sz="quarter" idx="13"/>
          </p:nvPr>
        </p:nvSpPr>
        <p:spPr>
          <a:xfrm>
            <a:off x="2870200" y="1224952"/>
            <a:ext cx="6040887" cy="1869122"/>
          </a:xfrm>
        </p:spPr>
        <p:txBody>
          <a:bodyPr>
            <a:normAutofit fontScale="77500" lnSpcReduction="20000"/>
          </a:bodyPr>
          <a:lstStyle/>
          <a:p>
            <a:r>
              <a:rPr lang="en-US" sz="2900" dirty="0" smtClean="0"/>
              <a:t>In addition to the spin and tilt, </a:t>
            </a:r>
            <a:r>
              <a:rPr lang="en-US" sz="2900" u="sng" dirty="0" smtClean="0"/>
              <a:t>the earth wobbles around its axis called axial precession.</a:t>
            </a:r>
            <a:endParaRPr lang="en-US" sz="2400" dirty="0" smtClean="0"/>
          </a:p>
          <a:p>
            <a:r>
              <a:rPr lang="en-US" sz="2400" dirty="0" smtClean="0"/>
              <a:t>Earth’s precession is much like how a top spins.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6654"/>
            <a:ext cx="2233122" cy="36220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122" y="2923634"/>
            <a:ext cx="3247688" cy="2435766"/>
          </a:xfrm>
          <a:prstGeom prst="rect">
            <a:avLst/>
          </a:prstGeom>
        </p:spPr>
      </p:pic>
      <p:sp>
        <p:nvSpPr>
          <p:cNvPr id="9" name="Rectangle 8"/>
          <p:cNvSpPr/>
          <p:nvPr/>
        </p:nvSpPr>
        <p:spPr>
          <a:xfrm>
            <a:off x="0" y="1155940"/>
            <a:ext cx="3088257" cy="1400714"/>
          </a:xfrm>
          <a:prstGeom prst="rect">
            <a:avLst/>
          </a:prstGeom>
        </p:spPr>
        <p:txBody>
          <a:bodyPr wrap="square">
            <a:noAutofit/>
          </a:bodyPr>
          <a:lstStyle/>
          <a:p>
            <a:pPr marL="128588" lvl="0" indent="-128588" defTabSz="514350">
              <a:lnSpc>
                <a:spcPct val="120000"/>
              </a:lnSpc>
              <a:spcBef>
                <a:spcPts val="563"/>
              </a:spcBef>
              <a:buClr>
                <a:prstClr val="black"/>
              </a:buClr>
              <a:buFont typeface="Arial" panose="020B0604020202020204" pitchFamily="34" charset="0"/>
              <a:buChar char="•"/>
            </a:pPr>
            <a:r>
              <a:rPr lang="en-US" sz="1400" cap="all" dirty="0">
                <a:solidFill>
                  <a:prstClr val="black"/>
                </a:solidFill>
              </a:rPr>
              <a:t>The tilt of the earth, called its axial tilt, fluctuates.</a:t>
            </a:r>
          </a:p>
          <a:p>
            <a:pPr marL="128588" lvl="0" indent="-128588" defTabSz="514350">
              <a:lnSpc>
                <a:spcPct val="120000"/>
              </a:lnSpc>
              <a:spcBef>
                <a:spcPts val="563"/>
              </a:spcBef>
              <a:buClr>
                <a:prstClr val="black"/>
              </a:buClr>
              <a:buFont typeface="Arial" panose="020B0604020202020204" pitchFamily="34" charset="0"/>
              <a:buChar char="•"/>
            </a:pPr>
            <a:r>
              <a:rPr lang="en-US" sz="1400" cap="all" dirty="0">
                <a:solidFill>
                  <a:prstClr val="black"/>
                </a:solidFill>
              </a:rPr>
              <a:t>But remember, the earth is spinning as it is tilted.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774" y="2923633"/>
            <a:ext cx="3596197" cy="2429864"/>
          </a:xfrm>
          <a:prstGeom prst="rect">
            <a:avLst/>
          </a:prstGeom>
        </p:spPr>
      </p:pic>
    </p:spTree>
    <p:extLst>
      <p:ext uri="{BB962C8B-B14F-4D97-AF65-F5344CB8AC3E}">
        <p14:creationId xmlns:p14="http://schemas.microsoft.com/office/powerpoint/2010/main" val="2476001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1"/>
            <a:ext cx="7773338" cy="537420"/>
          </a:xfrm>
        </p:spPr>
        <p:txBody>
          <a:bodyPr>
            <a:normAutofit/>
          </a:bodyPr>
          <a:lstStyle/>
          <a:p>
            <a:r>
              <a:rPr lang="en-US" sz="3200" dirty="0" smtClean="0"/>
              <a:t>The Effect of Precession</a:t>
            </a:r>
            <a:endParaRPr lang="en-US" sz="3200" dirty="0"/>
          </a:p>
        </p:txBody>
      </p:sp>
      <p:sp>
        <p:nvSpPr>
          <p:cNvPr id="3" name="Content Placeholder 2"/>
          <p:cNvSpPr>
            <a:spLocks noGrp="1"/>
          </p:cNvSpPr>
          <p:nvPr>
            <p:ph sz="quarter" idx="13"/>
          </p:nvPr>
        </p:nvSpPr>
        <p:spPr>
          <a:xfrm>
            <a:off x="207034" y="1414732"/>
            <a:ext cx="4364968" cy="5179141"/>
          </a:xfrm>
        </p:spPr>
        <p:txBody>
          <a:bodyPr>
            <a:normAutofit fontScale="92500" lnSpcReduction="10000"/>
          </a:bodyPr>
          <a:lstStyle/>
          <a:p>
            <a:r>
              <a:rPr lang="en-US" sz="2400" dirty="0" smtClean="0"/>
              <a:t>The effect of precession has had a real impact on earth.</a:t>
            </a:r>
          </a:p>
          <a:p>
            <a:r>
              <a:rPr lang="en-US" sz="2400" u="sng" dirty="0" smtClean="0"/>
              <a:t>Axial Precession changes the designation of the “north star” through time.</a:t>
            </a:r>
          </a:p>
          <a:p>
            <a:r>
              <a:rPr lang="en-US" sz="2400" dirty="0"/>
              <a:t>This has slowly changed from the star </a:t>
            </a:r>
            <a:r>
              <a:rPr lang="en-US" sz="2400" dirty="0" err="1"/>
              <a:t>vega</a:t>
            </a:r>
            <a:r>
              <a:rPr lang="en-US" sz="2400" dirty="0"/>
              <a:t> thru </a:t>
            </a:r>
            <a:r>
              <a:rPr lang="en-US" sz="2400" dirty="0" err="1"/>
              <a:t>Thuban</a:t>
            </a:r>
            <a:r>
              <a:rPr lang="en-US" sz="2400" dirty="0"/>
              <a:t> (4th to 2nd millennium BC) to Polaris.</a:t>
            </a:r>
          </a:p>
          <a:p>
            <a:r>
              <a:rPr lang="en-US" sz="2400" dirty="0" smtClean="0"/>
              <a:t>Through time lapse we can see how the north star can appear to be a stationary place in space to navigate by.</a:t>
            </a:r>
          </a:p>
        </p:txBody>
      </p:sp>
      <p:pic>
        <p:nvPicPr>
          <p:cNvPr id="7" name="Picture 6"/>
          <p:cNvPicPr>
            <a:picLocks noChangeAspect="1"/>
          </p:cNvPicPr>
          <p:nvPr/>
        </p:nvPicPr>
        <p:blipFill>
          <a:blip r:embed="rId3"/>
          <a:stretch>
            <a:fillRect/>
          </a:stretch>
        </p:blipFill>
        <p:spPr>
          <a:xfrm>
            <a:off x="5090577" y="1332182"/>
            <a:ext cx="4053425" cy="27022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2" y="1319840"/>
            <a:ext cx="1981200" cy="2857500"/>
          </a:xfrm>
          <a:prstGeom prst="rect">
            <a:avLst/>
          </a:prstGeom>
        </p:spPr>
      </p:pic>
      <p:pic>
        <p:nvPicPr>
          <p:cNvPr id="8" name="tp6UkqIwVfk"/>
          <p:cNvPicPr>
            <a:picLocks noRot="1" noChangeAspect="1"/>
          </p:cNvPicPr>
          <p:nvPr>
            <a:videoFile r:link="rId1"/>
          </p:nvPr>
        </p:nvPicPr>
        <p:blipFill>
          <a:blip r:embed="rId5"/>
          <a:stretch>
            <a:fillRect/>
          </a:stretch>
        </p:blipFill>
        <p:spPr>
          <a:xfrm>
            <a:off x="4572002" y="4022123"/>
            <a:ext cx="4572000" cy="2571750"/>
          </a:xfrm>
          <a:prstGeom prst="rect">
            <a:avLst/>
          </a:prstGeom>
        </p:spPr>
      </p:pic>
    </p:spTree>
    <p:extLst>
      <p:ext uri="{BB962C8B-B14F-4D97-AF65-F5344CB8AC3E}">
        <p14:creationId xmlns:p14="http://schemas.microsoft.com/office/powerpoint/2010/main" val="1619004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759" y="2349093"/>
            <a:ext cx="4603835" cy="3456484"/>
          </a:xfrm>
          <a:prstGeom prst="rect">
            <a:avLst/>
          </a:prstGeom>
        </p:spPr>
      </p:pic>
      <p:sp>
        <p:nvSpPr>
          <p:cNvPr id="2" name="Title 1"/>
          <p:cNvSpPr>
            <a:spLocks noGrp="1"/>
          </p:cNvSpPr>
          <p:nvPr>
            <p:ph type="title"/>
          </p:nvPr>
        </p:nvSpPr>
        <p:spPr>
          <a:xfrm>
            <a:off x="685333" y="618520"/>
            <a:ext cx="7773338" cy="571925"/>
          </a:xfrm>
        </p:spPr>
        <p:txBody>
          <a:bodyPr>
            <a:normAutofit/>
          </a:bodyPr>
          <a:lstStyle/>
          <a:p>
            <a:r>
              <a:rPr lang="en-US" sz="3200" dirty="0" smtClean="0"/>
              <a:t>Milankovitch Cycle</a:t>
            </a:r>
            <a:endParaRPr lang="en-US" sz="3200" dirty="0"/>
          </a:p>
        </p:txBody>
      </p:sp>
      <p:sp>
        <p:nvSpPr>
          <p:cNvPr id="3" name="Content Placeholder 2"/>
          <p:cNvSpPr>
            <a:spLocks noGrp="1"/>
          </p:cNvSpPr>
          <p:nvPr>
            <p:ph sz="quarter" idx="13"/>
          </p:nvPr>
        </p:nvSpPr>
        <p:spPr>
          <a:xfrm>
            <a:off x="305768" y="1345721"/>
            <a:ext cx="7772870" cy="4796287"/>
          </a:xfrm>
        </p:spPr>
        <p:txBody>
          <a:bodyPr>
            <a:normAutofit/>
          </a:bodyPr>
          <a:lstStyle/>
          <a:p>
            <a:r>
              <a:rPr lang="en-US" sz="2400" u="sng" dirty="0"/>
              <a:t>Milankovitch theory describes the collective effects of changes in the Earth's movements upon its </a:t>
            </a:r>
            <a:r>
              <a:rPr lang="en-US" sz="2400" u="sng" dirty="0" smtClean="0"/>
              <a:t>climate.</a:t>
            </a:r>
            <a:endParaRPr lang="en-US" sz="2400" u="sng" dirty="0"/>
          </a:p>
          <a:p>
            <a:r>
              <a:rPr lang="en-US" sz="2400" u="sng" dirty="0" smtClean="0"/>
              <a:t>All three factors…</a:t>
            </a:r>
          </a:p>
          <a:p>
            <a:r>
              <a:rPr lang="en-US" sz="2400" u="sng" dirty="0" smtClean="0"/>
              <a:t>Earth’s eccentricity +</a:t>
            </a:r>
          </a:p>
          <a:p>
            <a:r>
              <a:rPr lang="en-US" sz="2400" u="sng" dirty="0" smtClean="0"/>
              <a:t>Earth’s Obliquity (Axial Tilt) +</a:t>
            </a:r>
          </a:p>
          <a:p>
            <a:r>
              <a:rPr lang="en-US" sz="2400" u="sng" dirty="0" smtClean="0"/>
              <a:t>Earth’s precession +</a:t>
            </a:r>
          </a:p>
          <a:p>
            <a:r>
              <a:rPr lang="en-US" sz="2400" u="sng" dirty="0" smtClean="0"/>
              <a:t>= 1 </a:t>
            </a:r>
            <a:r>
              <a:rPr lang="en-US" sz="2400" u="sng" dirty="0" err="1" smtClean="0"/>
              <a:t>milankovitch</a:t>
            </a:r>
            <a:r>
              <a:rPr lang="en-US" sz="2400" u="sng" dirty="0" smtClean="0"/>
              <a:t> cycle.</a:t>
            </a:r>
          </a:p>
          <a:p>
            <a:r>
              <a:rPr lang="en-US" sz="2400" u="sng" dirty="0" smtClean="0"/>
              <a:t>Periodicity: 100,000 years</a:t>
            </a:r>
            <a:endParaRPr lang="en-US" sz="2400" u="sng" dirty="0"/>
          </a:p>
        </p:txBody>
      </p:sp>
      <p:sp>
        <p:nvSpPr>
          <p:cNvPr id="5" name="TextBox 4"/>
          <p:cNvSpPr txBox="1"/>
          <p:nvPr/>
        </p:nvSpPr>
        <p:spPr>
          <a:xfrm>
            <a:off x="4666890" y="2605189"/>
            <a:ext cx="4226943"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p>
          <a:p>
            <a:r>
              <a:rPr lang="en-US" dirty="0" smtClean="0">
                <a:latin typeface="Times New Roman" panose="02020603050405020304" pitchFamily="18" charset="0"/>
                <a:cs typeface="Times New Roman" panose="02020603050405020304" pitchFamily="18" charset="0"/>
              </a:rPr>
              <a:t>Eccentricity    +    Tilt        +        Precession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046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90" y="330200"/>
            <a:ext cx="8376248" cy="1884497"/>
          </a:xfrm>
          <a:solidFill>
            <a:srgbClr val="FDFEFF"/>
          </a:solidFill>
        </p:spPr>
        <p:txBody>
          <a:bodyPr/>
          <a:lstStyle/>
          <a:p>
            <a:pPr algn="l"/>
            <a:r>
              <a:rPr lang="en-US" dirty="0" smtClean="0"/>
              <a:t>Question: What do you think? What would be the climate result in north America when…</a:t>
            </a:r>
            <a:br>
              <a:rPr lang="en-US" dirty="0" smtClean="0"/>
            </a:br>
            <a:r>
              <a:rPr lang="en-US" dirty="0" smtClean="0"/>
              <a:t>1. the earth’s eccentricity is maxed out (largest elliptical orbit) </a:t>
            </a:r>
            <a:br>
              <a:rPr lang="en-US" dirty="0" smtClean="0"/>
            </a:br>
            <a:r>
              <a:rPr lang="en-US" dirty="0" smtClean="0"/>
              <a:t>2. the earth’s tilt is maxed (</a:t>
            </a:r>
            <a:r>
              <a:rPr lang="en-US" sz="2000" dirty="0">
                <a:solidFill>
                  <a:prstClr val="black"/>
                </a:solidFill>
              </a:rPr>
              <a:t>24.5</a:t>
            </a:r>
            <a:r>
              <a:rPr lang="en-US" sz="2000" dirty="0" smtClean="0">
                <a:solidFill>
                  <a:prstClr val="black"/>
                </a:solidFill>
              </a:rPr>
              <a:t>° points the N. pole away) and </a:t>
            </a:r>
            <a:br>
              <a:rPr lang="en-US" sz="2000" dirty="0" smtClean="0">
                <a:solidFill>
                  <a:prstClr val="black"/>
                </a:solidFill>
              </a:rPr>
            </a:br>
            <a:r>
              <a:rPr lang="en-US" sz="2000" dirty="0" smtClean="0">
                <a:solidFill>
                  <a:prstClr val="black"/>
                </a:solidFill>
              </a:rPr>
              <a:t>3. the earth’s precession is maxed farthest away from the sun (the wobble pushes the N. pole farther away)?</a:t>
            </a:r>
            <a:endParaRPr lang="en-US" dirty="0"/>
          </a:p>
        </p:txBody>
      </p:sp>
      <p:sp>
        <p:nvSpPr>
          <p:cNvPr id="3" name="Content Placeholder 2"/>
          <p:cNvSpPr>
            <a:spLocks noGrp="1"/>
          </p:cNvSpPr>
          <p:nvPr>
            <p:ph sz="quarter" idx="13"/>
          </p:nvPr>
        </p:nvSpPr>
        <p:spPr>
          <a:xfrm>
            <a:off x="388189" y="4406952"/>
            <a:ext cx="8376249" cy="2285948"/>
          </a:xfrm>
        </p:spPr>
        <p:txBody>
          <a:bodyPr>
            <a:normAutofit/>
          </a:bodyPr>
          <a:lstStyle/>
          <a:p>
            <a:r>
              <a:rPr lang="en-US" sz="2400" dirty="0" smtClean="0">
                <a:solidFill>
                  <a:prstClr val="black"/>
                </a:solidFill>
              </a:rPr>
              <a:t>Discuss with individuals around you for 2 minutes. Come up with 2 consequences (at least one about the amount of sunlight and one about temperatures)</a:t>
            </a:r>
            <a:endParaRPr lang="en-US" sz="2400" dirty="0"/>
          </a:p>
        </p:txBody>
      </p:sp>
      <p:sp>
        <p:nvSpPr>
          <p:cNvPr id="4" name="Rectangle 3"/>
          <p:cNvSpPr/>
          <p:nvPr/>
        </p:nvSpPr>
        <p:spPr>
          <a:xfrm>
            <a:off x="664796" y="2283294"/>
            <a:ext cx="7645234" cy="2123658"/>
          </a:xfrm>
          <a:prstGeom prst="rect">
            <a:avLst/>
          </a:prstGeom>
          <a:solidFill>
            <a:schemeClr val="tx1"/>
          </a:solidFill>
        </p:spPr>
        <p:txBody>
          <a:bodyPr wrap="none" lIns="91440" tIns="45720" rIns="91440" bIns="45720">
            <a:spAutoFit/>
          </a:bodyPr>
          <a:lstStyle/>
          <a:p>
            <a:pPr algn="ctr"/>
            <a:r>
              <a:rPr lang="en-US" sz="66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rPr>
              <a:t>MAJOR ICE AGE!!!</a:t>
            </a:r>
          </a:p>
          <a:p>
            <a:pPr algn="ctr"/>
            <a:r>
              <a:rPr lang="en-US" sz="66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rPr>
              <a:t>“SNOWBALL EARTH”</a:t>
            </a:r>
            <a:endParaRPr lang="en-US" sz="6600" b="1" dirty="0">
              <a:ln w="10160">
                <a:solidFill>
                  <a:schemeClr val="accent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848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571925"/>
          </a:xfrm>
        </p:spPr>
        <p:txBody>
          <a:bodyPr>
            <a:normAutofit/>
          </a:bodyPr>
          <a:lstStyle/>
          <a:p>
            <a:r>
              <a:rPr lang="en-US" sz="3200" dirty="0" smtClean="0"/>
              <a:t>Conclusion</a:t>
            </a:r>
            <a:endParaRPr lang="en-US" sz="3200" dirty="0"/>
          </a:p>
        </p:txBody>
      </p:sp>
      <p:sp>
        <p:nvSpPr>
          <p:cNvPr id="3" name="Content Placeholder 2"/>
          <p:cNvSpPr>
            <a:spLocks noGrp="1"/>
          </p:cNvSpPr>
          <p:nvPr>
            <p:ph sz="quarter" idx="13"/>
          </p:nvPr>
        </p:nvSpPr>
        <p:spPr>
          <a:xfrm>
            <a:off x="330200" y="1190445"/>
            <a:ext cx="8483600" cy="5218981"/>
          </a:xfrm>
        </p:spPr>
        <p:txBody>
          <a:bodyPr>
            <a:normAutofit fontScale="70000" lnSpcReduction="20000"/>
          </a:bodyPr>
          <a:lstStyle/>
          <a:p>
            <a:r>
              <a:rPr lang="en-US" sz="2400" dirty="0" smtClean="0"/>
              <a:t>Today you’ve learned a lot about the characteristics of the earth’s tilt, rotation, and orbit and how these effect earth’s seasons.</a:t>
            </a:r>
          </a:p>
          <a:p>
            <a:r>
              <a:rPr lang="en-US" sz="2400" dirty="0" smtClean="0"/>
              <a:t>Remember:</a:t>
            </a:r>
          </a:p>
          <a:p>
            <a:r>
              <a:rPr lang="en-US" sz="2400" dirty="0" smtClean="0"/>
              <a:t>the features of the earth’s curvature and rotation affects how the sun’s rays affect Earth’s seasons. (how it causes insolation to decrease as you increase latitude and from day to night) </a:t>
            </a:r>
          </a:p>
          <a:p>
            <a:r>
              <a:rPr lang="en-US" sz="2400" dirty="0" smtClean="0"/>
              <a:t>The earth’s tilt (how it causes one hemisphere to receive more sunlight half of the year, creating summer on one hemisphere at the same time winter is happening in the other and how this changes slightly over time) means that the Northern and Southern hemispheres get the opposite weather.</a:t>
            </a:r>
          </a:p>
          <a:p>
            <a:r>
              <a:rPr lang="en-US" sz="2400" dirty="0" smtClean="0"/>
              <a:t>The earth’s orbit fluctuates between being more elliptical to being circular (affecting how close to the sun we are at aphelion and perihelion)</a:t>
            </a:r>
          </a:p>
          <a:p>
            <a:r>
              <a:rPr lang="en-US" sz="2400" dirty="0" smtClean="0"/>
              <a:t>The axis of rotation changes its orientation with regard to the sun’s rays giving what’s called precession.</a:t>
            </a:r>
          </a:p>
          <a:p>
            <a:r>
              <a:rPr lang="en-US" sz="2400" dirty="0" smtClean="0"/>
              <a:t>All together, Earth’s eccentricity, its obliquity, and Precession all contribute to a 100,000 year cycle called a Milankovitch Cycle.</a:t>
            </a:r>
          </a:p>
          <a:p>
            <a:endParaRPr lang="en-US" sz="2400" dirty="0" smtClean="0"/>
          </a:p>
        </p:txBody>
      </p:sp>
    </p:spTree>
    <p:extLst>
      <p:ext uri="{BB962C8B-B14F-4D97-AF65-F5344CB8AC3E}">
        <p14:creationId xmlns:p14="http://schemas.microsoft.com/office/powerpoint/2010/main" val="2634129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468408"/>
          </a:xfrm>
        </p:spPr>
        <p:txBody>
          <a:bodyPr>
            <a:normAutofit fontScale="90000"/>
          </a:bodyPr>
          <a:lstStyle/>
          <a:p>
            <a:r>
              <a:rPr lang="en-US" sz="3600" dirty="0" smtClean="0"/>
              <a:t>What causes the Seasons?</a:t>
            </a:r>
            <a:endParaRPr lang="en-US" sz="3600" dirty="0"/>
          </a:p>
        </p:txBody>
      </p:sp>
      <p:sp>
        <p:nvSpPr>
          <p:cNvPr id="3" name="Content Placeholder 2"/>
          <p:cNvSpPr>
            <a:spLocks noGrp="1"/>
          </p:cNvSpPr>
          <p:nvPr>
            <p:ph sz="quarter" idx="13"/>
          </p:nvPr>
        </p:nvSpPr>
        <p:spPr>
          <a:xfrm>
            <a:off x="228600" y="1727200"/>
            <a:ext cx="8674100" cy="5092700"/>
          </a:xfrm>
        </p:spPr>
        <p:txBody>
          <a:bodyPr>
            <a:normAutofit/>
          </a:bodyPr>
          <a:lstStyle/>
          <a:p>
            <a:r>
              <a:rPr lang="en-US" sz="2800" u="sng" dirty="0" smtClean="0"/>
              <a:t>Different Seasons and their characteristics are determined primarily by how much direct sunlight a place gets.</a:t>
            </a:r>
          </a:p>
          <a:p>
            <a:r>
              <a:rPr lang="en-US" sz="2400" dirty="0" smtClean="0"/>
              <a:t>Even though every place on earth gets sunlight…</a:t>
            </a:r>
          </a:p>
          <a:p>
            <a:r>
              <a:rPr lang="en-US" sz="2400" u="sng" dirty="0" smtClean="0"/>
              <a:t>not all places get the same sunlight in terms of the number of hours and its intensity.</a:t>
            </a:r>
          </a:p>
          <a:p>
            <a:r>
              <a:rPr lang="en-US" sz="2400" dirty="0" smtClean="0"/>
              <a:t>Why????!!!!</a:t>
            </a:r>
            <a:endParaRPr lang="en-US" sz="2400" dirty="0"/>
          </a:p>
        </p:txBody>
      </p:sp>
    </p:spTree>
    <p:extLst>
      <p:ext uri="{BB962C8B-B14F-4D97-AF65-F5344CB8AC3E}">
        <p14:creationId xmlns:p14="http://schemas.microsoft.com/office/powerpoint/2010/main" val="2797188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0" y="207973"/>
            <a:ext cx="7773338" cy="557137"/>
          </a:xfrm>
        </p:spPr>
        <p:txBody>
          <a:bodyPr>
            <a:normAutofit/>
          </a:bodyPr>
          <a:lstStyle/>
          <a:p>
            <a:r>
              <a:rPr lang="en-US" sz="2800" dirty="0" smtClean="0"/>
              <a:t>Independent Practice</a:t>
            </a:r>
            <a:endParaRPr lang="en-US" sz="2800" dirty="0"/>
          </a:p>
        </p:txBody>
      </p:sp>
      <p:sp>
        <p:nvSpPr>
          <p:cNvPr id="3" name="Content Placeholder 2"/>
          <p:cNvSpPr>
            <a:spLocks noGrp="1"/>
          </p:cNvSpPr>
          <p:nvPr>
            <p:ph sz="quarter" idx="13"/>
          </p:nvPr>
        </p:nvSpPr>
        <p:spPr>
          <a:xfrm>
            <a:off x="494522" y="765111"/>
            <a:ext cx="8276254" cy="5895182"/>
          </a:xfrm>
        </p:spPr>
        <p:txBody>
          <a:bodyPr>
            <a:normAutofit fontScale="70000" lnSpcReduction="20000"/>
          </a:bodyPr>
          <a:lstStyle/>
          <a:p>
            <a:r>
              <a:rPr lang="en-US" sz="2400" dirty="0" smtClean="0"/>
              <a:t>Motion of the Earth &amp; Seasons. (20pts). Due Friday</a:t>
            </a:r>
          </a:p>
          <a:p>
            <a:r>
              <a:rPr lang="en-US" sz="2400" dirty="0"/>
              <a:t>Questions </a:t>
            </a:r>
            <a:r>
              <a:rPr lang="en-US" sz="2400" dirty="0" smtClean="0"/>
              <a:t>1-5: Use common sense to determine how sunlight causes half the Earth to be in sun and the other half to be in shade.</a:t>
            </a:r>
          </a:p>
          <a:p>
            <a:r>
              <a:rPr lang="en-US" sz="2400" dirty="0" smtClean="0"/>
              <a:t>Think about this for 5 minutes, then we’ll discuss. </a:t>
            </a:r>
          </a:p>
          <a:p>
            <a:r>
              <a:rPr lang="en-US" sz="2400" dirty="0" smtClean="0"/>
              <a:t>Once we agree on the shading, use books and notes to label the climate zones and major latitude lines. </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Activity </a:t>
            </a:r>
            <a:r>
              <a:rPr lang="en-US" sz="2400" dirty="0" err="1" smtClean="0"/>
              <a:t>Questions:Using</a:t>
            </a:r>
            <a:r>
              <a:rPr lang="en-US" sz="2400" dirty="0" smtClean="0"/>
              <a:t> the same book pages you used for the reading activity (</a:t>
            </a:r>
            <a:r>
              <a:rPr lang="en-US" sz="2400" dirty="0" err="1" smtClean="0"/>
              <a:t>pgs</a:t>
            </a:r>
            <a:r>
              <a:rPr lang="en-US" sz="2400" dirty="0" smtClean="0"/>
              <a:t> 767-771) &amp; the handout to complete the activities.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406" y="2718484"/>
            <a:ext cx="3748733" cy="2812947"/>
          </a:xfrm>
          <a:prstGeom prst="rect">
            <a:avLst/>
          </a:prstGeom>
          <a:solidFill>
            <a:schemeClr val="bg1"/>
          </a:solidFill>
        </p:spPr>
      </p:pic>
      <p:sp>
        <p:nvSpPr>
          <p:cNvPr id="5" name="Pie 4"/>
          <p:cNvSpPr/>
          <p:nvPr/>
        </p:nvSpPr>
        <p:spPr>
          <a:xfrm rot="10800000">
            <a:off x="5585254" y="3484606"/>
            <a:ext cx="852616" cy="852616"/>
          </a:xfrm>
          <a:prstGeom prst="pie">
            <a:avLst>
              <a:gd name="adj1" fmla="val 5304538"/>
              <a:gd name="adj2" fmla="val 16200000"/>
            </a:avLst>
          </a:prstGeom>
          <a:solidFill>
            <a:schemeClr val="bg1">
              <a:lumMod val="6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5"/>
          <p:cNvSpPr/>
          <p:nvPr/>
        </p:nvSpPr>
        <p:spPr>
          <a:xfrm>
            <a:off x="2977951" y="3982856"/>
            <a:ext cx="852616" cy="852616"/>
          </a:xfrm>
          <a:prstGeom prst="pie">
            <a:avLst>
              <a:gd name="adj1" fmla="val 5304538"/>
              <a:gd name="adj2" fmla="val 16200000"/>
            </a:avLst>
          </a:prstGeom>
          <a:solidFill>
            <a:schemeClr val="bg1">
              <a:lumMod val="6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4759153" y="4588669"/>
            <a:ext cx="851072" cy="864643"/>
          </a:xfrm>
          <a:prstGeom prst="ellipse">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1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1"/>
            <a:ext cx="7773338" cy="1045180"/>
          </a:xfrm>
        </p:spPr>
        <p:txBody>
          <a:bodyPr>
            <a:normAutofit/>
          </a:bodyPr>
          <a:lstStyle/>
          <a:p>
            <a:r>
              <a:rPr lang="en-US" sz="3200" dirty="0" smtClean="0"/>
              <a:t>Variation in Sunlight in different parts of the world</a:t>
            </a:r>
            <a:endParaRPr lang="en-US" sz="3200" dirty="0"/>
          </a:p>
        </p:txBody>
      </p:sp>
      <p:sp>
        <p:nvSpPr>
          <p:cNvPr id="3" name="Content Placeholder 2"/>
          <p:cNvSpPr>
            <a:spLocks noGrp="1"/>
          </p:cNvSpPr>
          <p:nvPr>
            <p:ph sz="quarter" idx="13"/>
          </p:nvPr>
        </p:nvSpPr>
        <p:spPr>
          <a:xfrm>
            <a:off x="330200" y="1663702"/>
            <a:ext cx="8547100" cy="4991098"/>
          </a:xfrm>
        </p:spPr>
        <p:txBody>
          <a:bodyPr>
            <a:normAutofit/>
          </a:bodyPr>
          <a:lstStyle/>
          <a:p>
            <a:pPr lvl="0">
              <a:buClr>
                <a:prstClr val="black"/>
              </a:buClr>
            </a:pPr>
            <a:r>
              <a:rPr lang="en-US" sz="2200" dirty="0">
                <a:solidFill>
                  <a:prstClr val="black"/>
                </a:solidFill>
              </a:rPr>
              <a:t>Sunlight varies in just about every place on Earth:</a:t>
            </a:r>
          </a:p>
          <a:p>
            <a:pPr lvl="1">
              <a:buClr>
                <a:prstClr val="black"/>
              </a:buClr>
            </a:pPr>
            <a:r>
              <a:rPr lang="en-US" sz="2100" dirty="0">
                <a:solidFill>
                  <a:prstClr val="black"/>
                </a:solidFill>
              </a:rPr>
              <a:t>Tropical (about 30°N - 30°S): varies by minutes from season to season</a:t>
            </a:r>
          </a:p>
          <a:p>
            <a:pPr lvl="2">
              <a:buClr>
                <a:prstClr val="black"/>
              </a:buClr>
            </a:pPr>
            <a:r>
              <a:rPr lang="en-US" sz="2000" dirty="0">
                <a:solidFill>
                  <a:prstClr val="black"/>
                </a:solidFill>
              </a:rPr>
              <a:t>Ecuador has </a:t>
            </a:r>
            <a:r>
              <a:rPr lang="en-US" sz="2000" dirty="0" smtClean="0">
                <a:solidFill>
                  <a:prstClr val="black"/>
                </a:solidFill>
              </a:rPr>
              <a:t>nearly 12 </a:t>
            </a:r>
            <a:r>
              <a:rPr lang="en-US" sz="2000" dirty="0">
                <a:solidFill>
                  <a:prstClr val="black"/>
                </a:solidFill>
              </a:rPr>
              <a:t>hours of sunlight, 12 hours of night every day</a:t>
            </a:r>
          </a:p>
          <a:p>
            <a:pPr lvl="1">
              <a:buClr>
                <a:prstClr val="black"/>
              </a:buClr>
            </a:pPr>
            <a:r>
              <a:rPr lang="en-US" sz="2100" dirty="0">
                <a:solidFill>
                  <a:prstClr val="black"/>
                </a:solidFill>
              </a:rPr>
              <a:t>Temperate regions (30°N/S - 60°N/S): varies by a few hours from season to season</a:t>
            </a:r>
          </a:p>
          <a:p>
            <a:pPr lvl="2">
              <a:buClr>
                <a:prstClr val="black"/>
              </a:buClr>
            </a:pPr>
            <a:r>
              <a:rPr lang="en-US" sz="2000" dirty="0">
                <a:solidFill>
                  <a:prstClr val="black"/>
                </a:solidFill>
              </a:rPr>
              <a:t>Phoenix: 10 </a:t>
            </a:r>
            <a:r>
              <a:rPr lang="en-US" sz="2000" dirty="0" smtClean="0">
                <a:solidFill>
                  <a:prstClr val="black"/>
                </a:solidFill>
              </a:rPr>
              <a:t>hours of sunlight </a:t>
            </a:r>
            <a:r>
              <a:rPr lang="en-US" sz="2000" dirty="0">
                <a:solidFill>
                  <a:prstClr val="black"/>
                </a:solidFill>
              </a:rPr>
              <a:t>in winter, 14.5 in summer</a:t>
            </a:r>
          </a:p>
          <a:p>
            <a:pPr lvl="1">
              <a:buClr>
                <a:prstClr val="black"/>
              </a:buClr>
            </a:pPr>
            <a:r>
              <a:rPr lang="en-US" sz="2100" dirty="0">
                <a:solidFill>
                  <a:prstClr val="black"/>
                </a:solidFill>
              </a:rPr>
              <a:t>Polar/Artic (roughly 60°N/S to the north and south poles): varies significantly from having one or two hours of </a:t>
            </a:r>
            <a:r>
              <a:rPr lang="en-US" sz="2100" dirty="0" smtClean="0">
                <a:solidFill>
                  <a:prstClr val="black"/>
                </a:solidFill>
              </a:rPr>
              <a:t>sun </a:t>
            </a:r>
            <a:r>
              <a:rPr lang="en-US" sz="2100" dirty="0">
                <a:solidFill>
                  <a:prstClr val="black"/>
                </a:solidFill>
              </a:rPr>
              <a:t>to months when the sun never sets!</a:t>
            </a:r>
          </a:p>
          <a:p>
            <a:pPr lvl="2">
              <a:buClr>
                <a:prstClr val="black"/>
              </a:buClr>
            </a:pPr>
            <a:r>
              <a:rPr lang="en-US" sz="2000" dirty="0">
                <a:solidFill>
                  <a:prstClr val="black"/>
                </a:solidFill>
              </a:rPr>
              <a:t>24 hours summers, 0 hours winter</a:t>
            </a:r>
          </a:p>
          <a:p>
            <a:endParaRPr lang="en-US" dirty="0"/>
          </a:p>
        </p:txBody>
      </p:sp>
    </p:spTree>
    <p:extLst>
      <p:ext uri="{BB962C8B-B14F-4D97-AF65-F5344CB8AC3E}">
        <p14:creationId xmlns:p14="http://schemas.microsoft.com/office/powerpoint/2010/main" val="2043044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228600"/>
            <a:ext cx="7773338" cy="1206500"/>
          </a:xfrm>
        </p:spPr>
        <p:txBody>
          <a:bodyPr>
            <a:normAutofit/>
          </a:bodyPr>
          <a:lstStyle/>
          <a:p>
            <a:r>
              <a:rPr lang="en-US" sz="3200" dirty="0" smtClean="0"/>
              <a:t>The suns rays and the</a:t>
            </a:r>
            <a:br>
              <a:rPr lang="en-US" sz="3200" dirty="0" smtClean="0"/>
            </a:br>
            <a:r>
              <a:rPr lang="en-US" sz="3200" dirty="0" smtClean="0"/>
              <a:t>Three Specific Major Climate Zones</a:t>
            </a:r>
            <a:endParaRPr lang="en-US" sz="3200" dirty="0"/>
          </a:p>
        </p:txBody>
      </p:sp>
      <p:pic>
        <p:nvPicPr>
          <p:cNvPr id="4" name="Content Placeholder 3"/>
          <p:cNvPicPr>
            <a:picLocks noGrp="1" noChangeAspect="1"/>
          </p:cNvPicPr>
          <p:nvPr>
            <p:ph sz="quarter" idx="13"/>
          </p:nvPr>
        </p:nvPicPr>
        <p:blipFill>
          <a:blip r:embed="rId2"/>
          <a:stretch>
            <a:fillRect/>
          </a:stretch>
        </p:blipFill>
        <p:spPr>
          <a:xfrm>
            <a:off x="177764" y="1671769"/>
            <a:ext cx="8788475" cy="4625513"/>
          </a:xfrm>
          <a:prstGeom prst="rect">
            <a:avLst/>
          </a:prstGeom>
        </p:spPr>
      </p:pic>
      <p:pic>
        <p:nvPicPr>
          <p:cNvPr id="5"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228601" y="1962151"/>
            <a:ext cx="1947862" cy="290512"/>
          </a:xfrm>
          <a:prstGeom prst="rect">
            <a:avLst/>
          </a:prstGeom>
        </p:spPr>
      </p:pic>
      <p:pic>
        <p:nvPicPr>
          <p:cNvPr id="6"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228601" y="5559880"/>
            <a:ext cx="1947862" cy="290512"/>
          </a:xfrm>
          <a:prstGeom prst="rect">
            <a:avLst/>
          </a:prstGeom>
        </p:spPr>
      </p:pic>
      <p:pic>
        <p:nvPicPr>
          <p:cNvPr id="7"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592930" y="4437517"/>
            <a:ext cx="1947862" cy="290512"/>
          </a:xfrm>
          <a:prstGeom prst="rect">
            <a:avLst/>
          </a:prstGeom>
        </p:spPr>
      </p:pic>
      <p:pic>
        <p:nvPicPr>
          <p:cNvPr id="9"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796167" y="4597061"/>
            <a:ext cx="1947862" cy="290512"/>
          </a:xfrm>
          <a:prstGeom prst="rect">
            <a:avLst/>
          </a:prstGeom>
        </p:spPr>
      </p:pic>
      <p:pic>
        <p:nvPicPr>
          <p:cNvPr id="10"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592930" y="2748360"/>
            <a:ext cx="1947862" cy="290512"/>
          </a:xfrm>
          <a:prstGeom prst="rect">
            <a:avLst/>
          </a:prstGeom>
        </p:spPr>
      </p:pic>
      <p:pic>
        <p:nvPicPr>
          <p:cNvPr id="11"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10887" y="3910692"/>
            <a:ext cx="1947862" cy="290512"/>
          </a:xfrm>
          <a:prstGeom prst="rect">
            <a:avLst/>
          </a:prstGeom>
        </p:spPr>
      </p:pic>
      <p:pic>
        <p:nvPicPr>
          <p:cNvPr id="12"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984818" y="3446741"/>
            <a:ext cx="1947862" cy="290512"/>
          </a:xfrm>
          <a:prstGeom prst="rect">
            <a:avLst/>
          </a:prstGeom>
        </p:spPr>
      </p:pic>
      <p:pic>
        <p:nvPicPr>
          <p:cNvPr id="13" name="Content Placeholder 3"/>
          <p:cNvPicPr>
            <a:picLocks noChangeAspect="1"/>
          </p:cNvPicPr>
          <p:nvPr/>
        </p:nvPicPr>
        <p:blipFill rotWithShape="1">
          <a:blip r:embed="rId3">
            <a:extLst>
              <a:ext uri="{BEBA8EAE-BF5A-486C-A8C5-ECC9F3942E4B}">
                <a14:imgProps xmlns:a14="http://schemas.microsoft.com/office/drawing/2010/main">
                  <a14:imgLayer r:embed="rId4">
                    <a14:imgEffect>
                      <a14:backgroundRemoval t="17778" b="24815" l="4483" r="26316">
                        <a14:foregroundMark x1="24366" y1="20370" x2="23392" y2="20741"/>
                        <a14:foregroundMark x1="24561" y1="21852" x2="23197" y2="21481"/>
                        <a14:foregroundMark x1="22807" y1="21111" x2="5458" y2="20741"/>
                        <a14:foregroundMark x1="22807" y1="21481" x2="5458" y2="21852"/>
                        <a14:foregroundMark x1="23977" y1="19259" x2="25926" y2="21111"/>
                        <a14:foregroundMark x1="25926" y1="21481" x2="24172" y2="22593"/>
                        <a14:foregroundMark x1="23977" y1="18889" x2="23977" y2="21852"/>
                        <a14:foregroundMark x1="23977" y1="22963" x2="23782" y2="19630"/>
                      </a14:backgroundRemoval>
                    </a14:imgEffect>
                  </a14:imgLayer>
                </a14:imgProps>
              </a:ext>
            </a:extLst>
          </a:blip>
          <a:srcRect l="4643" t="17912" r="73193" b="75807"/>
          <a:stretch/>
        </p:blipFill>
        <p:spPr>
          <a:xfrm>
            <a:off x="-484755" y="5161250"/>
            <a:ext cx="1947862" cy="290512"/>
          </a:xfrm>
          <a:prstGeom prst="rect">
            <a:avLst/>
          </a:prstGeom>
        </p:spPr>
      </p:pic>
    </p:spTree>
    <p:extLst>
      <p:ext uri="{BB962C8B-B14F-4D97-AF65-F5344CB8AC3E}">
        <p14:creationId xmlns:p14="http://schemas.microsoft.com/office/powerpoint/2010/main" val="406937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fill="hold" nodeType="click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par>
                                <p:cTn id="7" presetID="63" presetClass="path" presetSubtype="0" repeatCount="indefinite" fill="hold" nodeType="withEffect">
                                  <p:stCondLst>
                                    <p:cond delay="700"/>
                                  </p:stCondLst>
                                  <p:childTnLst>
                                    <p:animMotion origin="layout" path="M -3.61111E-6 -2.96296E-6 L 0.25 -2.96296E-6 " pathEditMode="relative" rAng="0" ptsTypes="AA">
                                      <p:cBhvr>
                                        <p:cTn id="8" dur="2000" fill="hold"/>
                                        <p:tgtEl>
                                          <p:spTgt spid="6"/>
                                        </p:tgtEl>
                                        <p:attrNameLst>
                                          <p:attrName>ppt_x</p:attrName>
                                          <p:attrName>ppt_y</p:attrName>
                                        </p:attrNameLst>
                                      </p:cBhvr>
                                      <p:rCtr x="12500" y="0"/>
                                    </p:animMotion>
                                  </p:childTnLst>
                                </p:cTn>
                              </p:par>
                              <p:par>
                                <p:cTn id="9" presetID="63" presetClass="path" presetSubtype="0" repeatCount="indefinite" fill="hold" nodeType="withEffect">
                                  <p:stCondLst>
                                    <p:cond delay="200"/>
                                  </p:stCondLst>
                                  <p:childTnLst>
                                    <p:animMotion origin="layout" path="M -0.12205 -0.20487 L 0.08889 -0.20116 " pathEditMode="relative" rAng="0" ptsTypes="AA">
                                      <p:cBhvr>
                                        <p:cTn id="10" dur="2000" fill="hold"/>
                                        <p:tgtEl>
                                          <p:spTgt spid="7"/>
                                        </p:tgtEl>
                                        <p:attrNameLst>
                                          <p:attrName>ppt_x</p:attrName>
                                          <p:attrName>ppt_y</p:attrName>
                                        </p:attrNameLst>
                                      </p:cBhvr>
                                      <p:rCtr x="10538" y="185"/>
                                    </p:animMotion>
                                  </p:childTnLst>
                                </p:cTn>
                              </p:par>
                              <p:par>
                                <p:cTn id="11" presetID="63" presetClass="path" presetSubtype="0" repeatCount="indefinite" fill="hold" nodeType="withEffect">
                                  <p:stCondLst>
                                    <p:cond delay="1100"/>
                                  </p:stCondLst>
                                  <p:childTnLst>
                                    <p:animMotion origin="layout" path="M -0.0842 0.00092 L 0.17188 0.00462 " pathEditMode="relative" rAng="0" ptsTypes="AA">
                                      <p:cBhvr>
                                        <p:cTn id="12" dur="2000" fill="hold"/>
                                        <p:tgtEl>
                                          <p:spTgt spid="9"/>
                                        </p:tgtEl>
                                        <p:attrNameLst>
                                          <p:attrName>ppt_x</p:attrName>
                                          <p:attrName>ppt_y</p:attrName>
                                        </p:attrNameLst>
                                      </p:cBhvr>
                                      <p:rCtr x="12795" y="185"/>
                                    </p:animMotion>
                                  </p:childTnLst>
                                </p:cTn>
                              </p:par>
                              <p:par>
                                <p:cTn id="13" presetID="63" presetClass="path" presetSubtype="0" repeatCount="indefinite" fill="hold" nodeType="withEffect">
                                  <p:stCondLst>
                                    <p:cond delay="100"/>
                                  </p:stCondLst>
                                  <p:childTnLst>
                                    <p:animMotion origin="layout" path="M 3.33333E-6 7.40741E-7 L 0.25 7.40741E-7 " pathEditMode="relative" rAng="0" ptsTypes="AA">
                                      <p:cBhvr>
                                        <p:cTn id="14" dur="2000" fill="hold"/>
                                        <p:tgtEl>
                                          <p:spTgt spid="10"/>
                                        </p:tgtEl>
                                        <p:attrNameLst>
                                          <p:attrName>ppt_x</p:attrName>
                                          <p:attrName>ppt_y</p:attrName>
                                        </p:attrNameLst>
                                      </p:cBhvr>
                                      <p:rCtr x="12500" y="0"/>
                                    </p:animMotion>
                                  </p:childTnLst>
                                </p:cTn>
                              </p:par>
                              <p:par>
                                <p:cTn id="15" presetID="63" presetClass="path" presetSubtype="0" repeatCount="indefinite" fill="hold" nodeType="withEffect">
                                  <p:stCondLst>
                                    <p:cond delay="500"/>
                                  </p:stCondLst>
                                  <p:childTnLst>
                                    <p:animMotion origin="layout" path="M 1.66667E-6 -3.7037E-6 L 0.25 -3.7037E-6 " pathEditMode="relative" rAng="0" ptsTypes="AA">
                                      <p:cBhvr>
                                        <p:cTn id="16" dur="2000" fill="hold"/>
                                        <p:tgtEl>
                                          <p:spTgt spid="11"/>
                                        </p:tgtEl>
                                        <p:attrNameLst>
                                          <p:attrName>ppt_x</p:attrName>
                                          <p:attrName>ppt_y</p:attrName>
                                        </p:attrNameLst>
                                      </p:cBhvr>
                                      <p:rCtr x="12500" y="0"/>
                                    </p:animMotion>
                                  </p:childTnLst>
                                </p:cTn>
                              </p:par>
                              <p:par>
                                <p:cTn id="17" presetID="63" presetClass="path" presetSubtype="0" repeatCount="indefinite" fill="hold" nodeType="withEffect">
                                  <p:stCondLst>
                                    <p:cond delay="300"/>
                                  </p:stCondLst>
                                  <p:childTnLst>
                                    <p:animMotion origin="layout" path="M 1.66667E-6 -1.11111E-6 L 0.25 -1.11111E-6 " pathEditMode="relative" rAng="0" ptsTypes="AA">
                                      <p:cBhvr>
                                        <p:cTn id="18" dur="2182" fill="hold"/>
                                        <p:tgtEl>
                                          <p:spTgt spid="12"/>
                                        </p:tgtEl>
                                        <p:attrNameLst>
                                          <p:attrName>ppt_x</p:attrName>
                                          <p:attrName>ppt_y</p:attrName>
                                        </p:attrNameLst>
                                      </p:cBhvr>
                                      <p:rCtr x="12500" y="0"/>
                                    </p:animMotion>
                                  </p:childTnLst>
                                </p:cTn>
                              </p:par>
                              <p:par>
                                <p:cTn id="19" presetID="63" presetClass="path" presetSubtype="0" repeatCount="indefinite" fill="hold" nodeType="withEffect">
                                  <p:stCondLst>
                                    <p:cond delay="400"/>
                                  </p:stCondLst>
                                  <p:childTnLst>
                                    <p:animMotion origin="layout" path="M -0.02847 0.00046 L 0.22153 0.00046 " pathEditMode="relative" rAng="0" ptsTypes="AA">
                                      <p:cBhvr>
                                        <p:cTn id="20" dur="2091" fill="hold"/>
                                        <p:tgtEl>
                                          <p:spTgt spid="1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433" y="0"/>
            <a:ext cx="7773338" cy="631962"/>
          </a:xfrm>
        </p:spPr>
        <p:txBody>
          <a:bodyPr>
            <a:normAutofit/>
          </a:bodyPr>
          <a:lstStyle/>
          <a:p>
            <a:r>
              <a:rPr lang="en-US" sz="3200" dirty="0" smtClean="0"/>
              <a:t>What Causes the Seasons?</a:t>
            </a:r>
            <a:endParaRPr lang="en-US" sz="3200" dirty="0"/>
          </a:p>
        </p:txBody>
      </p:sp>
      <p:sp>
        <p:nvSpPr>
          <p:cNvPr id="3" name="Content Placeholder 2"/>
          <p:cNvSpPr>
            <a:spLocks noGrp="1"/>
          </p:cNvSpPr>
          <p:nvPr>
            <p:ph sz="quarter" idx="13"/>
          </p:nvPr>
        </p:nvSpPr>
        <p:spPr>
          <a:xfrm>
            <a:off x="2994332" y="631962"/>
            <a:ext cx="6149668" cy="6111738"/>
          </a:xfrm>
        </p:spPr>
        <p:txBody>
          <a:bodyPr>
            <a:normAutofit fontScale="70000" lnSpcReduction="20000"/>
          </a:bodyPr>
          <a:lstStyle/>
          <a:p>
            <a:r>
              <a:rPr lang="en-US" sz="2600" dirty="0" smtClean="0"/>
              <a:t>If the sun hit all parts of the earth directly, every place would be close to the same temperature.</a:t>
            </a:r>
          </a:p>
          <a:p>
            <a:r>
              <a:rPr lang="en-US" sz="2600" dirty="0" smtClean="0"/>
              <a:t>But temperatures are always different and constantly changing because </a:t>
            </a:r>
            <a:r>
              <a:rPr lang="en-US" sz="2600" u="sng" dirty="0" smtClean="0"/>
              <a:t>our planet, simultaneously…</a:t>
            </a:r>
          </a:p>
          <a:p>
            <a:pPr marL="514350" indent="-514350">
              <a:buFont typeface="Arial" panose="020B0604020202020204" pitchFamily="34" charset="0"/>
              <a:buAutoNum type="arabicPeriod"/>
            </a:pPr>
            <a:r>
              <a:rPr lang="en-US" sz="2800" u="sng" dirty="0" smtClean="0"/>
              <a:t>Is Round so that the sun’s rays spread out the farther from the equator you move.</a:t>
            </a:r>
          </a:p>
          <a:p>
            <a:pPr marL="514350" indent="-514350">
              <a:buFont typeface="Arial" panose="020B0604020202020204" pitchFamily="34" charset="0"/>
              <a:buAutoNum type="arabicPeriod"/>
            </a:pPr>
            <a:r>
              <a:rPr lang="en-US" sz="2800" u="sng" dirty="0" smtClean="0"/>
              <a:t>Is In </a:t>
            </a:r>
            <a:r>
              <a:rPr lang="en-US" sz="2800" u="sng" dirty="0"/>
              <a:t>a constant </a:t>
            </a:r>
            <a:r>
              <a:rPr lang="en-US" sz="2800" u="sng" dirty="0" smtClean="0"/>
              <a:t>24-hr rotation </a:t>
            </a:r>
            <a:r>
              <a:rPr lang="en-US" sz="2800" u="sng" dirty="0"/>
              <a:t>so </a:t>
            </a:r>
            <a:r>
              <a:rPr lang="en-US" sz="2800" u="sng" dirty="0" smtClean="0"/>
              <a:t>the </a:t>
            </a:r>
            <a:r>
              <a:rPr lang="en-US" sz="2800" u="sng" dirty="0"/>
              <a:t>sunlight </a:t>
            </a:r>
            <a:r>
              <a:rPr lang="en-US" sz="2800" u="sng" dirty="0" smtClean="0"/>
              <a:t>shines on any one place for a short time, which gradually shifts west.</a:t>
            </a:r>
            <a:endParaRPr lang="en-US" sz="2800" u="sng" dirty="0"/>
          </a:p>
          <a:p>
            <a:pPr marL="514350" indent="-514350">
              <a:buAutoNum type="arabicPeriod"/>
            </a:pPr>
            <a:r>
              <a:rPr lang="en-US" sz="2800" u="sng" dirty="0" smtClean="0"/>
              <a:t>Is tilted on an axis so that the sunlight is shared unequally between the northern and southern hemispheres.</a:t>
            </a:r>
          </a:p>
          <a:p>
            <a:pPr marL="514350" indent="-514350">
              <a:buAutoNum type="arabicPeriod"/>
            </a:pPr>
            <a:r>
              <a:rPr lang="en-US" sz="2800" u="sng" dirty="0" smtClean="0"/>
              <a:t>Maintains its tilt as it Orbits the sun, which flips the hemisphere of the earth that is receiving the most sun.</a:t>
            </a:r>
          </a:p>
        </p:txBody>
      </p:sp>
      <p:pic>
        <p:nvPicPr>
          <p:cNvPr id="4" name="Picture 3"/>
          <p:cNvPicPr>
            <a:picLocks noChangeAspect="1"/>
          </p:cNvPicPr>
          <p:nvPr/>
        </p:nvPicPr>
        <p:blipFill>
          <a:blip r:embed="rId2"/>
          <a:stretch>
            <a:fillRect/>
          </a:stretch>
        </p:blipFill>
        <p:spPr>
          <a:xfrm>
            <a:off x="-1" y="1466491"/>
            <a:ext cx="2994333" cy="1576074"/>
          </a:xfrm>
          <a:prstGeom prst="rect">
            <a:avLst/>
          </a:prstGeom>
        </p:spPr>
      </p:pic>
      <p:pic>
        <p:nvPicPr>
          <p:cNvPr id="5" name="Picture 4"/>
          <p:cNvPicPr>
            <a:picLocks noChangeAspect="1"/>
          </p:cNvPicPr>
          <p:nvPr/>
        </p:nvPicPr>
        <p:blipFill rotWithShape="1">
          <a:blip r:embed="rId3"/>
          <a:srcRect r="57380"/>
          <a:stretch/>
        </p:blipFill>
        <p:spPr>
          <a:xfrm>
            <a:off x="-21528" y="3042565"/>
            <a:ext cx="3015860" cy="3372928"/>
          </a:xfrm>
          <a:prstGeom prst="rect">
            <a:avLst/>
          </a:prstGeom>
        </p:spPr>
      </p:pic>
    </p:spTree>
    <p:extLst>
      <p:ext uri="{BB962C8B-B14F-4D97-AF65-F5344CB8AC3E}">
        <p14:creationId xmlns:p14="http://schemas.microsoft.com/office/powerpoint/2010/main" val="320981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615057"/>
          </a:xfrm>
        </p:spPr>
        <p:txBody>
          <a:bodyPr>
            <a:normAutofit/>
          </a:bodyPr>
          <a:lstStyle/>
          <a:p>
            <a:r>
              <a:rPr lang="en-US" sz="3200" dirty="0" smtClean="0"/>
              <a:t>Our (round) Planet</a:t>
            </a:r>
            <a:endParaRPr lang="en-US" sz="3200" dirty="0"/>
          </a:p>
        </p:txBody>
      </p:sp>
      <p:sp>
        <p:nvSpPr>
          <p:cNvPr id="6" name="Content Placeholder 5"/>
          <p:cNvSpPr>
            <a:spLocks noGrp="1"/>
          </p:cNvSpPr>
          <p:nvPr>
            <p:ph sz="quarter" idx="13"/>
          </p:nvPr>
        </p:nvSpPr>
        <p:spPr>
          <a:xfrm>
            <a:off x="224288" y="1179303"/>
            <a:ext cx="4518892" cy="5579188"/>
          </a:xfrm>
        </p:spPr>
        <p:txBody>
          <a:bodyPr>
            <a:normAutofit fontScale="92500" lnSpcReduction="20000"/>
          </a:bodyPr>
          <a:lstStyle/>
          <a:p>
            <a:r>
              <a:rPr lang="en-US" sz="2400" dirty="0" smtClean="0"/>
              <a:t>It is no surprise the our planet is round (sorry flat-</a:t>
            </a:r>
            <a:r>
              <a:rPr lang="en-US" sz="2400" dirty="0" err="1" smtClean="0"/>
              <a:t>earthers</a:t>
            </a:r>
            <a:r>
              <a:rPr lang="en-US" sz="2400" dirty="0" smtClean="0"/>
              <a:t>).</a:t>
            </a:r>
          </a:p>
          <a:p>
            <a:r>
              <a:rPr lang="en-US" sz="2400" dirty="0" smtClean="0"/>
              <a:t>This roundness causes an unequal distribution of the sun’s rays. </a:t>
            </a:r>
          </a:p>
          <a:p>
            <a:pPr lvl="1"/>
            <a:r>
              <a:rPr lang="en-US" sz="2288" dirty="0" smtClean="0"/>
              <a:t>See A, B, &amp; C. </a:t>
            </a:r>
          </a:p>
          <a:p>
            <a:pPr lvl="1"/>
            <a:endParaRPr lang="en-US" sz="2288" dirty="0" smtClean="0"/>
          </a:p>
          <a:p>
            <a:pPr lvl="1"/>
            <a:endParaRPr lang="en-US" sz="2288" dirty="0"/>
          </a:p>
          <a:p>
            <a:pPr lvl="1"/>
            <a:endParaRPr lang="en-US" sz="2288" dirty="0" smtClean="0"/>
          </a:p>
          <a:p>
            <a:pPr lvl="1"/>
            <a:endParaRPr lang="en-US" sz="2288" dirty="0" smtClean="0"/>
          </a:p>
          <a:p>
            <a:r>
              <a:rPr lang="en-US" sz="2400" dirty="0" smtClean="0"/>
              <a:t>What do you think results from the sun’s rays being spread out?</a:t>
            </a:r>
          </a:p>
          <a:p>
            <a:r>
              <a:rPr lang="en-US" sz="2400" dirty="0" smtClean="0"/>
              <a:t>What do you think would be the effect?</a:t>
            </a:r>
          </a:p>
        </p:txBody>
      </p:sp>
      <p:pic>
        <p:nvPicPr>
          <p:cNvPr id="9" name="Picture 8"/>
          <p:cNvPicPr>
            <a:picLocks noChangeAspect="1"/>
          </p:cNvPicPr>
          <p:nvPr/>
        </p:nvPicPr>
        <p:blipFill>
          <a:blip r:embed="rId2"/>
          <a:stretch>
            <a:fillRect/>
          </a:stretch>
        </p:blipFill>
        <p:spPr>
          <a:xfrm>
            <a:off x="4863949" y="3846302"/>
            <a:ext cx="4143375" cy="29880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949" y="1179302"/>
            <a:ext cx="4143375" cy="2667000"/>
          </a:xfrm>
          <a:prstGeom prst="rect">
            <a:avLst/>
          </a:prstGeom>
        </p:spPr>
      </p:pic>
      <p:pic>
        <p:nvPicPr>
          <p:cNvPr id="7" name="Picture 6"/>
          <p:cNvPicPr>
            <a:picLocks noChangeAspect="1"/>
          </p:cNvPicPr>
          <p:nvPr/>
        </p:nvPicPr>
        <p:blipFill rotWithShape="1">
          <a:blip r:embed="rId2"/>
          <a:srcRect l="51924" t="12243" r="31721" b="70845"/>
          <a:stretch/>
        </p:blipFill>
        <p:spPr>
          <a:xfrm>
            <a:off x="2892964" y="3511856"/>
            <a:ext cx="1526875" cy="1138687"/>
          </a:xfrm>
          <a:prstGeom prst="rect">
            <a:avLst/>
          </a:prstGeom>
        </p:spPr>
      </p:pic>
      <p:pic>
        <p:nvPicPr>
          <p:cNvPr id="8" name="Picture 7"/>
          <p:cNvPicPr>
            <a:picLocks noChangeAspect="1"/>
          </p:cNvPicPr>
          <p:nvPr/>
        </p:nvPicPr>
        <p:blipFill rotWithShape="1">
          <a:blip r:embed="rId2"/>
          <a:srcRect l="44685" t="35945" r="44320" b="46977"/>
          <a:stretch/>
        </p:blipFill>
        <p:spPr>
          <a:xfrm>
            <a:off x="1745651" y="3500713"/>
            <a:ext cx="1026544" cy="1149830"/>
          </a:xfrm>
          <a:prstGeom prst="rect">
            <a:avLst/>
          </a:prstGeom>
        </p:spPr>
      </p:pic>
      <p:pic>
        <p:nvPicPr>
          <p:cNvPr id="10" name="Picture 9"/>
          <p:cNvPicPr>
            <a:picLocks noChangeAspect="1"/>
          </p:cNvPicPr>
          <p:nvPr/>
        </p:nvPicPr>
        <p:blipFill rotWithShape="1">
          <a:blip r:embed="rId2"/>
          <a:srcRect l="42736" t="54176" r="47840" b="28655"/>
          <a:stretch/>
        </p:blipFill>
        <p:spPr>
          <a:xfrm>
            <a:off x="744988" y="3500713"/>
            <a:ext cx="879894" cy="1155939"/>
          </a:xfrm>
          <a:prstGeom prst="rect">
            <a:avLst/>
          </a:prstGeom>
        </p:spPr>
      </p:pic>
    </p:spTree>
    <p:extLst>
      <p:ext uri="{BB962C8B-B14F-4D97-AF65-F5344CB8AC3E}">
        <p14:creationId xmlns:p14="http://schemas.microsoft.com/office/powerpoint/2010/main" val="309082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Disbursing sunlight</a:t>
            </a:r>
            <a:endParaRPr lang="en-US" sz="3200" dirty="0"/>
          </a:p>
        </p:txBody>
      </p:sp>
      <p:sp>
        <p:nvSpPr>
          <p:cNvPr id="3" name="Content Placeholder 2"/>
          <p:cNvSpPr>
            <a:spLocks noGrp="1"/>
          </p:cNvSpPr>
          <p:nvPr>
            <p:ph sz="quarter" idx="13"/>
          </p:nvPr>
        </p:nvSpPr>
        <p:spPr>
          <a:xfrm>
            <a:off x="292100" y="1739900"/>
            <a:ext cx="8470900" cy="1785891"/>
          </a:xfrm>
        </p:spPr>
        <p:txBody>
          <a:bodyPr>
            <a:normAutofit/>
          </a:bodyPr>
          <a:lstStyle/>
          <a:p>
            <a:r>
              <a:rPr lang="en-US" sz="2400" dirty="0" smtClean="0"/>
              <a:t>The amount of sunlight within the entire yellow shape is the same, but it’s spread out over a larger area effectively reducing the amount of energy received. </a:t>
            </a:r>
            <a:endParaRPr lang="en-US" sz="2400" dirty="0"/>
          </a:p>
        </p:txBody>
      </p:sp>
      <p:pic>
        <p:nvPicPr>
          <p:cNvPr id="4" name="Picture 3"/>
          <p:cNvPicPr>
            <a:picLocks noChangeAspect="1"/>
          </p:cNvPicPr>
          <p:nvPr/>
        </p:nvPicPr>
        <p:blipFill rotWithShape="1">
          <a:blip r:embed="rId2"/>
          <a:srcRect l="51924" t="12243" r="31721" b="70845"/>
          <a:stretch/>
        </p:blipFill>
        <p:spPr>
          <a:xfrm>
            <a:off x="5587178" y="3551173"/>
            <a:ext cx="2713368" cy="2023530"/>
          </a:xfrm>
          <a:prstGeom prst="rect">
            <a:avLst/>
          </a:prstGeom>
        </p:spPr>
      </p:pic>
      <p:pic>
        <p:nvPicPr>
          <p:cNvPr id="5" name="Picture 4"/>
          <p:cNvPicPr>
            <a:picLocks noChangeAspect="1"/>
          </p:cNvPicPr>
          <p:nvPr/>
        </p:nvPicPr>
        <p:blipFill rotWithShape="1">
          <a:blip r:embed="rId2"/>
          <a:srcRect l="44685" t="35945" r="44320" b="46977"/>
          <a:stretch/>
        </p:blipFill>
        <p:spPr>
          <a:xfrm>
            <a:off x="3108197" y="3516881"/>
            <a:ext cx="1824244" cy="2043332"/>
          </a:xfrm>
          <a:prstGeom prst="rect">
            <a:avLst/>
          </a:prstGeom>
        </p:spPr>
      </p:pic>
      <p:pic>
        <p:nvPicPr>
          <p:cNvPr id="6" name="Picture 5"/>
          <p:cNvPicPr>
            <a:picLocks noChangeAspect="1"/>
          </p:cNvPicPr>
          <p:nvPr/>
        </p:nvPicPr>
        <p:blipFill rotWithShape="1">
          <a:blip r:embed="rId2"/>
          <a:srcRect l="42736" t="54176" r="47840" b="28655"/>
          <a:stretch/>
        </p:blipFill>
        <p:spPr>
          <a:xfrm>
            <a:off x="889825" y="3511453"/>
            <a:ext cx="1563636" cy="2054188"/>
          </a:xfrm>
          <a:prstGeom prst="rect">
            <a:avLst/>
          </a:prstGeom>
        </p:spPr>
      </p:pic>
      <p:sp>
        <p:nvSpPr>
          <p:cNvPr id="7" name="Rectangle 6"/>
          <p:cNvSpPr/>
          <p:nvPr/>
        </p:nvSpPr>
        <p:spPr>
          <a:xfrm>
            <a:off x="1375601" y="4041824"/>
            <a:ext cx="914400" cy="914400"/>
          </a:xfrm>
          <a:prstGeom prst="rect">
            <a:avLst/>
          </a:prstGeom>
          <a:scene3d>
            <a:camera prst="isometricOffAxis1Left">
              <a:rot lat="1075750" lon="3524646" rev="21502672"/>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A </a:t>
            </a:r>
            <a:endParaRPr lang="en-US" dirty="0"/>
          </a:p>
        </p:txBody>
      </p:sp>
      <p:sp>
        <p:nvSpPr>
          <p:cNvPr id="8" name="Rectangle 7"/>
          <p:cNvSpPr/>
          <p:nvPr/>
        </p:nvSpPr>
        <p:spPr>
          <a:xfrm>
            <a:off x="3492094" y="3796713"/>
            <a:ext cx="914400" cy="1315979"/>
          </a:xfrm>
          <a:prstGeom prst="rect">
            <a:avLst/>
          </a:prstGeom>
          <a:scene3d>
            <a:camera prst="isometricOffAxis1Left">
              <a:rot lat="1063044" lon="3209795" rev="2140623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B</a:t>
            </a:r>
            <a:r>
              <a:rPr lang="en-US" sz="4800" dirty="0" smtClean="0"/>
              <a:t> </a:t>
            </a:r>
            <a:endParaRPr lang="en-US" dirty="0"/>
          </a:p>
        </p:txBody>
      </p:sp>
      <p:sp>
        <p:nvSpPr>
          <p:cNvPr id="9" name="Rectangle 8"/>
          <p:cNvSpPr/>
          <p:nvPr/>
        </p:nvSpPr>
        <p:spPr>
          <a:xfrm>
            <a:off x="5780920" y="3334674"/>
            <a:ext cx="914400" cy="1969107"/>
          </a:xfrm>
          <a:prstGeom prst="rect">
            <a:avLst/>
          </a:prstGeom>
          <a:scene3d>
            <a:camera prst="isometricOffAxis1Left">
              <a:rot lat="1063044" lon="3209795" rev="21406237"/>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C</a:t>
            </a:r>
            <a:r>
              <a:rPr lang="en-US" sz="4800" dirty="0" smtClean="0"/>
              <a:t> </a:t>
            </a:r>
            <a:endParaRPr lang="en-US" dirty="0"/>
          </a:p>
        </p:txBody>
      </p:sp>
      <p:cxnSp>
        <p:nvCxnSpPr>
          <p:cNvPr id="11" name="Straight Connector 10"/>
          <p:cNvCxnSpPr/>
          <p:nvPr/>
        </p:nvCxnSpPr>
        <p:spPr>
          <a:xfrm>
            <a:off x="3704253" y="3694922"/>
            <a:ext cx="277699" cy="6856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54759" y="3956180"/>
            <a:ext cx="401217" cy="8564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27576" y="3263994"/>
            <a:ext cx="1436914" cy="43092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68751" y="3525791"/>
            <a:ext cx="1595535" cy="43038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6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20"/>
            <a:ext cx="7773338" cy="615057"/>
          </a:xfrm>
        </p:spPr>
        <p:txBody>
          <a:bodyPr>
            <a:normAutofit/>
          </a:bodyPr>
          <a:lstStyle/>
          <a:p>
            <a:r>
              <a:rPr lang="en-US" sz="3200" dirty="0" smtClean="0"/>
              <a:t>Unequal distribution of the Sun’s Rays</a:t>
            </a:r>
            <a:endParaRPr lang="en-US" sz="3200" dirty="0"/>
          </a:p>
        </p:txBody>
      </p:sp>
      <p:sp>
        <p:nvSpPr>
          <p:cNvPr id="6" name="Content Placeholder 5"/>
          <p:cNvSpPr>
            <a:spLocks noGrp="1"/>
          </p:cNvSpPr>
          <p:nvPr>
            <p:ph sz="quarter" idx="13"/>
          </p:nvPr>
        </p:nvSpPr>
        <p:spPr>
          <a:xfrm>
            <a:off x="4843264" y="1158747"/>
            <a:ext cx="4057847" cy="5699254"/>
          </a:xfrm>
        </p:spPr>
        <p:txBody>
          <a:bodyPr>
            <a:normAutofit fontScale="85000" lnSpcReduction="10000"/>
          </a:bodyPr>
          <a:lstStyle/>
          <a:p>
            <a:pPr lvl="0">
              <a:buClr>
                <a:prstClr val="black"/>
              </a:buClr>
            </a:pPr>
            <a:r>
              <a:rPr lang="en-US" sz="2400" dirty="0">
                <a:solidFill>
                  <a:prstClr val="black"/>
                </a:solidFill>
              </a:rPr>
              <a:t>Depending on the time of year, the tropic of cancer (30°N) or tropic </a:t>
            </a:r>
            <a:r>
              <a:rPr lang="en-US" sz="2400" dirty="0" smtClean="0">
                <a:solidFill>
                  <a:prstClr val="black"/>
                </a:solidFill>
              </a:rPr>
              <a:t>of </a:t>
            </a:r>
            <a:r>
              <a:rPr lang="en-US" sz="2400" dirty="0">
                <a:solidFill>
                  <a:prstClr val="black"/>
                </a:solidFill>
              </a:rPr>
              <a:t>Capricorn </a:t>
            </a:r>
            <a:r>
              <a:rPr lang="en-US" sz="2400" dirty="0" smtClean="0">
                <a:solidFill>
                  <a:prstClr val="black"/>
                </a:solidFill>
              </a:rPr>
              <a:t>(30°S) receives </a:t>
            </a:r>
            <a:r>
              <a:rPr lang="en-US" sz="2400" dirty="0">
                <a:solidFill>
                  <a:prstClr val="black"/>
                </a:solidFill>
              </a:rPr>
              <a:t>the most direct sunlight during the </a:t>
            </a:r>
            <a:r>
              <a:rPr lang="en-US" sz="2400" dirty="0" smtClean="0">
                <a:solidFill>
                  <a:prstClr val="black"/>
                </a:solidFill>
              </a:rPr>
              <a:t>day and this doesn’t change much.</a:t>
            </a:r>
          </a:p>
          <a:p>
            <a:pPr lvl="0">
              <a:buClr>
                <a:prstClr val="black"/>
              </a:buClr>
            </a:pPr>
            <a:r>
              <a:rPr lang="en-US" sz="2400" dirty="0" smtClean="0">
                <a:solidFill>
                  <a:prstClr val="black"/>
                </a:solidFill>
              </a:rPr>
              <a:t>At higher latitudes the effect of the suns rays becomes less direct and more spread out.</a:t>
            </a:r>
          </a:p>
          <a:p>
            <a:pPr lvl="0">
              <a:buClr>
                <a:prstClr val="black"/>
              </a:buClr>
            </a:pPr>
            <a:r>
              <a:rPr lang="en-US" sz="2400" dirty="0" smtClean="0">
                <a:solidFill>
                  <a:prstClr val="black"/>
                </a:solidFill>
              </a:rPr>
              <a:t>Above 66.5°N or S, this becomes so exaggerated that in summer the hemisphere will experience 24-hours of weak sunlight, or in winter will experience 24-hour darkness.</a:t>
            </a:r>
            <a:endParaRPr lang="en-US" sz="2400" dirty="0">
              <a:solidFill>
                <a:prstClr val="black"/>
              </a:solidFill>
            </a:endParaRPr>
          </a:p>
          <a:p>
            <a:endParaRPr lang="en-US" dirty="0"/>
          </a:p>
        </p:txBody>
      </p:sp>
      <p:pic>
        <p:nvPicPr>
          <p:cNvPr id="4" name="Picture 3"/>
          <p:cNvPicPr>
            <a:picLocks noChangeAspect="1"/>
          </p:cNvPicPr>
          <p:nvPr/>
        </p:nvPicPr>
        <p:blipFill rotWithShape="1">
          <a:blip r:embed="rId2"/>
          <a:srcRect b="43657"/>
          <a:stretch/>
        </p:blipFill>
        <p:spPr>
          <a:xfrm>
            <a:off x="82235" y="4419599"/>
            <a:ext cx="4717829" cy="2304213"/>
          </a:xfrm>
          <a:prstGeom prst="rect">
            <a:avLst/>
          </a:prstGeom>
        </p:spPr>
      </p:pic>
      <p:pic>
        <p:nvPicPr>
          <p:cNvPr id="3" name="Picture 2"/>
          <p:cNvPicPr>
            <a:picLocks noChangeAspect="1"/>
          </p:cNvPicPr>
          <p:nvPr/>
        </p:nvPicPr>
        <p:blipFill>
          <a:blip r:embed="rId3"/>
          <a:stretch>
            <a:fillRect/>
          </a:stretch>
        </p:blipFill>
        <p:spPr>
          <a:xfrm>
            <a:off x="82235" y="1158746"/>
            <a:ext cx="4717829" cy="3260853"/>
          </a:xfrm>
          <a:prstGeom prst="rect">
            <a:avLst/>
          </a:prstGeom>
        </p:spPr>
      </p:pic>
      <p:sp>
        <p:nvSpPr>
          <p:cNvPr id="5" name="Rectangle 4"/>
          <p:cNvSpPr/>
          <p:nvPr/>
        </p:nvSpPr>
        <p:spPr>
          <a:xfrm>
            <a:off x="82234" y="1158746"/>
            <a:ext cx="4717829" cy="1477328"/>
          </a:xfrm>
          <a:prstGeom prst="rect">
            <a:avLst/>
          </a:prstGeom>
        </p:spPr>
        <p:txBody>
          <a:bodyPr wrap="square">
            <a:spAutoFit/>
          </a:bodyPr>
          <a:lstStyle/>
          <a:p>
            <a:r>
              <a:rPr lang="en-US" b="1" dirty="0">
                <a:solidFill>
                  <a:schemeClr val="bg1"/>
                </a:solidFill>
              </a:rPr>
              <a:t>For </a:t>
            </a:r>
            <a:r>
              <a:rPr lang="en-US" b="1" dirty="0" smtClean="0">
                <a:solidFill>
                  <a:schemeClr val="bg1"/>
                </a:solidFill>
              </a:rPr>
              <a:t>Longyearbyen, Norway </a:t>
            </a:r>
            <a:r>
              <a:rPr lang="en-US" b="1" dirty="0">
                <a:solidFill>
                  <a:schemeClr val="bg1"/>
                </a:solidFill>
              </a:rPr>
              <a:t>this means that from October 27 through to February 14, it’s </a:t>
            </a:r>
            <a:r>
              <a:rPr lang="en-US" b="1" dirty="0" smtClean="0">
                <a:solidFill>
                  <a:schemeClr val="bg1"/>
                </a:solidFill>
              </a:rPr>
              <a:t>always </a:t>
            </a:r>
            <a:r>
              <a:rPr lang="en-US" b="1" dirty="0">
                <a:solidFill>
                  <a:schemeClr val="bg1"/>
                </a:solidFill>
              </a:rPr>
              <a:t>night </a:t>
            </a:r>
            <a:r>
              <a:rPr lang="en-US" b="1" dirty="0" smtClean="0">
                <a:solidFill>
                  <a:schemeClr val="bg1"/>
                </a:solidFill>
              </a:rPr>
              <a:t>time. Conversely</a:t>
            </a:r>
            <a:r>
              <a:rPr lang="en-US" b="1" dirty="0">
                <a:solidFill>
                  <a:schemeClr val="bg1"/>
                </a:solidFill>
              </a:rPr>
              <a:t>, from April 19 </a:t>
            </a:r>
            <a:r>
              <a:rPr lang="en-US" b="1" dirty="0" smtClean="0">
                <a:solidFill>
                  <a:schemeClr val="bg1"/>
                </a:solidFill>
              </a:rPr>
              <a:t>through </a:t>
            </a:r>
            <a:r>
              <a:rPr lang="en-US" b="1" dirty="0">
                <a:solidFill>
                  <a:schemeClr val="bg1"/>
                </a:solidFill>
              </a:rPr>
              <a:t>August 23, there’s </a:t>
            </a:r>
            <a:r>
              <a:rPr lang="en-US" b="1" u="sng" dirty="0">
                <a:solidFill>
                  <a:schemeClr val="bg1"/>
                </a:solidFill>
              </a:rPr>
              <a:t>95 days of midnight </a:t>
            </a:r>
            <a:r>
              <a:rPr lang="en-US" b="1" u="sng" dirty="0" smtClean="0">
                <a:solidFill>
                  <a:schemeClr val="bg1"/>
                </a:solidFill>
              </a:rPr>
              <a:t>sun.</a:t>
            </a:r>
            <a:endParaRPr lang="en-US" b="1" u="sng" dirty="0">
              <a:solidFill>
                <a:schemeClr val="bg1"/>
              </a:solidFill>
            </a:endParaRPr>
          </a:p>
        </p:txBody>
      </p:sp>
    </p:spTree>
    <p:extLst>
      <p:ext uri="{BB962C8B-B14F-4D97-AF65-F5344CB8AC3E}">
        <p14:creationId xmlns:p14="http://schemas.microsoft.com/office/powerpoint/2010/main" val="45817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2938</TotalTime>
  <Words>2088</Words>
  <Application>Microsoft Office PowerPoint</Application>
  <PresentationFormat>On-screen Show (4:3)</PresentationFormat>
  <Paragraphs>188</Paragraphs>
  <Slides>30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Times New Roman</vt:lpstr>
      <vt:lpstr>Tw Cen MT</vt:lpstr>
      <vt:lpstr>Droplet</vt:lpstr>
      <vt:lpstr>Reasons For the Seasons</vt:lpstr>
      <vt:lpstr>Seasons</vt:lpstr>
      <vt:lpstr>What causes the Seasons?</vt:lpstr>
      <vt:lpstr>Variation in Sunlight in different parts of the world</vt:lpstr>
      <vt:lpstr>The suns rays and the Three Specific Major Climate Zones</vt:lpstr>
      <vt:lpstr>What Causes the Seasons?</vt:lpstr>
      <vt:lpstr>Our (round) Planet</vt:lpstr>
      <vt:lpstr>Disbursing sunlight</vt:lpstr>
      <vt:lpstr>Unequal distribution of the Sun’s Rays</vt:lpstr>
      <vt:lpstr>Our (round) Planet’s Rotation</vt:lpstr>
      <vt:lpstr>Earth’s Orbit</vt:lpstr>
      <vt:lpstr>Question: What do you think? Which path does our planet take as it orbits the sun? is it a circular path or elliptical? </vt:lpstr>
      <vt:lpstr>Question: What do you think? Is the distance from the Earth to the Sun Constant or does it change?</vt:lpstr>
      <vt:lpstr>Question: Is the earth straight up and down in its orbit?</vt:lpstr>
      <vt:lpstr>Our Planet’s Tilt: Throughout the year</vt:lpstr>
      <vt:lpstr>Equinoxes and solstices</vt:lpstr>
      <vt:lpstr>Equinoxes and solstices</vt:lpstr>
      <vt:lpstr>Vernal Equinox</vt:lpstr>
      <vt:lpstr>Summer Solstice</vt:lpstr>
      <vt:lpstr>Autumnal Equinox</vt:lpstr>
      <vt:lpstr>Winter Solstice</vt:lpstr>
      <vt:lpstr>Question: What do you think? Does the earth maintain the same orbit all the time? (meaning, if you could mark a spot in space, next year when the earth reaches that date in orbit will it be in the same place in space?)</vt:lpstr>
      <vt:lpstr>Question: Does the angle of Earth’s tilt remain constant?</vt:lpstr>
      <vt:lpstr>Question: What do you think? If the earth is tilted at 23.5° today, what will the impact on Phoenix weather be when the tilt adjusts to 21.5°? (think about the sun’s angle)</vt:lpstr>
      <vt:lpstr>Earth’s Tilt… Axial Precession </vt:lpstr>
      <vt:lpstr>The Effect of Precession</vt:lpstr>
      <vt:lpstr>Milankovitch Cycle</vt:lpstr>
      <vt:lpstr>Question: What do you think? What would be the climate result in north America when… 1. the earth’s eccentricity is maxed out (largest elliptical orbit)  2. the earth’s tilt is maxed (24.5° points the N. pole away) and  3. the earth’s precession is maxed farthest away from the sun (the wobble pushes the N. pole farther away)?</vt:lpstr>
      <vt:lpstr>Conclusion</vt:lpstr>
      <vt:lpstr>Independent Practice</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Ives, Keith</dc:creator>
  <cp:lastModifiedBy>Chiang, Kwok him</cp:lastModifiedBy>
  <cp:revision>95</cp:revision>
  <dcterms:created xsi:type="dcterms:W3CDTF">2018-01-22T16:08:40Z</dcterms:created>
  <dcterms:modified xsi:type="dcterms:W3CDTF">2019-02-12T20:49:18Z</dcterms:modified>
</cp:coreProperties>
</file>